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5"/>
  </p:notesMasterIdLst>
  <p:handoutMasterIdLst>
    <p:handoutMasterId r:id="rId26"/>
  </p:handoutMasterIdLst>
  <p:sldIdLst>
    <p:sldId id="396" r:id="rId2"/>
    <p:sldId id="374" r:id="rId3"/>
    <p:sldId id="391" r:id="rId4"/>
    <p:sldId id="399" r:id="rId5"/>
    <p:sldId id="398" r:id="rId6"/>
    <p:sldId id="419" r:id="rId7"/>
    <p:sldId id="438" r:id="rId8"/>
    <p:sldId id="422" r:id="rId9"/>
    <p:sldId id="447" r:id="rId10"/>
    <p:sldId id="449" r:id="rId11"/>
    <p:sldId id="446" r:id="rId12"/>
    <p:sldId id="443" r:id="rId13"/>
    <p:sldId id="427" r:id="rId14"/>
    <p:sldId id="425" r:id="rId15"/>
    <p:sldId id="428" r:id="rId16"/>
    <p:sldId id="439" r:id="rId17"/>
    <p:sldId id="442" r:id="rId18"/>
    <p:sldId id="403" r:id="rId19"/>
    <p:sldId id="435" r:id="rId20"/>
    <p:sldId id="436" r:id="rId21"/>
    <p:sldId id="444" r:id="rId22"/>
    <p:sldId id="445" r:id="rId23"/>
    <p:sldId id="448" r:id="rId24"/>
  </p:sldIdLst>
  <p:sldSz cx="9906000" cy="6858000" type="A4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>
          <p15:clr>
            <a:srgbClr val="A4A3A4"/>
          </p15:clr>
        </p15:guide>
        <p15:guide id="2" pos="1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1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C" initials="H" lastIdx="1" clrIdx="0">
    <p:extLst>
      <p:ext uri="{19B8F6BF-5375-455C-9EA6-DF929625EA0E}">
        <p15:presenceInfo xmlns:p15="http://schemas.microsoft.com/office/powerpoint/2012/main" userId="HE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0000C8"/>
    <a:srgbClr val="00CCFF"/>
    <a:srgbClr val="00297B"/>
    <a:srgbClr val="FFFFFF"/>
    <a:srgbClr val="BE0000"/>
    <a:srgbClr val="C80000"/>
    <a:srgbClr val="0F398F"/>
    <a:srgbClr val="53BD3D"/>
    <a:srgbClr val="143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81356" autoAdjust="0"/>
  </p:normalViewPr>
  <p:slideViewPr>
    <p:cSldViewPr>
      <p:cViewPr varScale="1">
        <p:scale>
          <a:sx n="75" d="100"/>
          <a:sy n="75" d="100"/>
        </p:scale>
        <p:origin x="1056" y="62"/>
      </p:cViewPr>
      <p:guideLst>
        <p:guide orient="horz" pos="3566"/>
        <p:guide pos="1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348" y="-96"/>
      </p:cViewPr>
      <p:guideLst>
        <p:guide orient="horz" pos="3111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135" tIns="45568" rIns="91135" bIns="4556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135" tIns="45568" rIns="91135" bIns="4556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023DE08-7E37-485C-89BE-1B7F8AFAE922}" type="datetimeFigureOut">
              <a:rPr lang="ko-KR" altLang="en-US"/>
              <a:pPr>
                <a:defRPr/>
              </a:pPr>
              <a:t>2021-10-13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951"/>
            <a:ext cx="2946400" cy="493713"/>
          </a:xfrm>
          <a:prstGeom prst="rect">
            <a:avLst/>
          </a:prstGeom>
        </p:spPr>
        <p:txBody>
          <a:bodyPr vert="horz" lIns="91135" tIns="45568" rIns="91135" bIns="4556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378951"/>
            <a:ext cx="2946400" cy="493713"/>
          </a:xfrm>
          <a:prstGeom prst="rect">
            <a:avLst/>
          </a:prstGeom>
        </p:spPr>
        <p:txBody>
          <a:bodyPr vert="horz" wrap="square" lIns="91135" tIns="45568" rIns="91135" bIns="45568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C123EB5-C486-4CD9-9019-D05348B377A5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135" tIns="45568" rIns="91135" bIns="4556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135" tIns="45568" rIns="91135" bIns="4556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A14B624-1C35-4955-925B-456F5B162AF8}" type="datetimeFigureOut">
              <a:rPr lang="ko-KR" altLang="en-US"/>
              <a:pPr>
                <a:defRPr/>
              </a:pPr>
              <a:t>2021-10-13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39775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5" tIns="45568" rIns="91135" bIns="4556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1" y="4689475"/>
            <a:ext cx="5438775" cy="4445001"/>
          </a:xfrm>
          <a:prstGeom prst="rect">
            <a:avLst/>
          </a:prstGeom>
        </p:spPr>
        <p:txBody>
          <a:bodyPr vert="horz" lIns="91135" tIns="45568" rIns="91135" bIns="45568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1"/>
            <a:ext cx="2946400" cy="493713"/>
          </a:xfrm>
          <a:prstGeom prst="rect">
            <a:avLst/>
          </a:prstGeom>
        </p:spPr>
        <p:txBody>
          <a:bodyPr vert="horz" lIns="91135" tIns="45568" rIns="91135" bIns="4556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1"/>
            <a:ext cx="2946400" cy="493713"/>
          </a:xfrm>
          <a:prstGeom prst="rect">
            <a:avLst/>
          </a:prstGeom>
        </p:spPr>
        <p:txBody>
          <a:bodyPr vert="horz" wrap="square" lIns="91135" tIns="45568" rIns="91135" bIns="45568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BC27EE-6F5B-4774-9FC5-59A225AF45C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안녕하십니까</a:t>
            </a:r>
            <a:r>
              <a:rPr lang="en-US" altLang="ko-KR" dirty="0" smtClean="0"/>
              <a:t>, </a:t>
            </a:r>
            <a:r>
              <a:rPr lang="ko-KR" altLang="en-US" baseline="0" dirty="0" smtClean="0"/>
              <a:t>플랜트건축설계팀 박기범 책임입니다</a:t>
            </a:r>
            <a:r>
              <a:rPr lang="en-US" altLang="ko-KR" baseline="0" dirty="0" smtClean="0"/>
              <a:t>. </a:t>
            </a:r>
          </a:p>
          <a:p>
            <a:pPr marL="0" indent="0">
              <a:buNone/>
            </a:pPr>
            <a:r>
              <a:rPr lang="ko-KR" altLang="en-US" baseline="0" dirty="0" smtClean="0"/>
              <a:t>오늘 저는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사업계획과제로 추진해온 </a:t>
            </a:r>
            <a:r>
              <a:rPr lang="en-US" altLang="ko-KR" dirty="0" smtClean="0"/>
              <a:t>“</a:t>
            </a:r>
            <a:r>
              <a:rPr lang="en-US" altLang="ko-KR" dirty="0" smtClean="0"/>
              <a:t>BIM</a:t>
            </a:r>
            <a:r>
              <a:rPr lang="ko-KR" altLang="en-US" dirty="0" smtClean="0"/>
              <a:t>기반 </a:t>
            </a:r>
            <a:r>
              <a:rPr lang="ko-KR" altLang="en-US" dirty="0" smtClean="0"/>
              <a:t>플랜트 건축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EPC </a:t>
            </a:r>
            <a:r>
              <a:rPr lang="ko-KR" altLang="en-US" dirty="0" smtClean="0"/>
              <a:t>정보 </a:t>
            </a:r>
            <a:r>
              <a:rPr lang="ko-KR" altLang="en-US" dirty="0" err="1" smtClean="0"/>
              <a:t>플렛폼</a:t>
            </a:r>
            <a:r>
              <a:rPr lang="ko-KR" altLang="en-US" dirty="0" smtClean="0"/>
              <a:t> 구축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과제에 대해 </a:t>
            </a:r>
            <a:r>
              <a:rPr lang="ko-KR" altLang="en-US" baseline="0" dirty="0" smtClean="0"/>
              <a:t>설명 드리고자 합니다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발표에 앞서 본 </a:t>
            </a:r>
            <a:r>
              <a:rPr lang="ko-KR" altLang="en-US" baseline="0" dirty="0" smtClean="0"/>
              <a:t>플랫폼의 실무 개발 및 금일 시연을 담당 할 </a:t>
            </a:r>
            <a:r>
              <a:rPr lang="ko-KR" altLang="en-US" baseline="0" dirty="0" err="1" smtClean="0"/>
              <a:t>강한호</a:t>
            </a:r>
            <a:r>
              <a:rPr lang="ko-KR" altLang="en-US" baseline="0" dirty="0" smtClean="0"/>
              <a:t> 매니저와 </a:t>
            </a:r>
            <a:r>
              <a:rPr lang="ko-KR" altLang="en-US" baseline="0" dirty="0" err="1" smtClean="0"/>
              <a:t>장만규</a:t>
            </a:r>
            <a:r>
              <a:rPr lang="ko-KR" altLang="en-US" baseline="0" dirty="0" smtClean="0"/>
              <a:t> 매니저를 소개 드립니다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각자 자기 소개</a:t>
            </a:r>
            <a:r>
              <a:rPr lang="en-US" altLang="ko-KR" baseline="0" dirty="0" smtClean="0"/>
              <a:t>).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962D8CB6-400C-4621-83FA-DD911EF97465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800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두번째 사례는 정보의 모델 입력입니다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33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주요 기능의 세번째는 코딩에 의한 모델링입니다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반복 모델의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규칙성을 가지는 모델링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함수를 이용한 </a:t>
            </a:r>
            <a:r>
              <a:rPr lang="ko-KR" altLang="en-US" dirty="0" err="1" smtClean="0"/>
              <a:t>파라메트릭</a:t>
            </a:r>
            <a:r>
              <a:rPr lang="ko-KR" altLang="en-US" dirty="0" smtClean="0"/>
              <a:t> 모델링이 가능합니다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smtClean="0">
                <a:effectLst/>
              </a:rPr>
              <a:t>현대자동차의 새로운 디자인 정체성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err="1" smtClean="0">
                <a:effectLst/>
              </a:rPr>
              <a:t>센슈어스</a:t>
            </a:r>
            <a:r>
              <a:rPr lang="ko-KR" altLang="en-US" dirty="0" smtClean="0">
                <a:effectLst/>
              </a:rPr>
              <a:t> </a:t>
            </a:r>
            <a:r>
              <a:rPr lang="ko-KR" altLang="en-US" dirty="0" err="1" smtClean="0">
                <a:effectLst/>
              </a:rPr>
              <a:t>스포트니스를</a:t>
            </a:r>
            <a:r>
              <a:rPr lang="ko-KR" altLang="en-US" dirty="0" smtClean="0">
                <a:effectLst/>
              </a:rPr>
              <a:t> 표현하는 디자인 요소로 </a:t>
            </a:r>
            <a:r>
              <a:rPr lang="ko-KR" altLang="en-US" dirty="0" err="1" smtClean="0">
                <a:effectLst/>
              </a:rPr>
              <a:t>파라메트릭</a:t>
            </a:r>
            <a:r>
              <a:rPr lang="ko-KR" altLang="en-US" dirty="0" smtClean="0">
                <a:effectLst/>
              </a:rPr>
              <a:t> </a:t>
            </a:r>
            <a:r>
              <a:rPr lang="ko-KR" altLang="en-US" dirty="0" err="1" smtClean="0">
                <a:effectLst/>
              </a:rPr>
              <a:t>쥬얼</a:t>
            </a:r>
            <a:r>
              <a:rPr lang="en-US" altLang="ko-KR" dirty="0" smtClean="0">
                <a:effectLst/>
              </a:rPr>
              <a:t>(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Parametric Jewel)</a:t>
            </a:r>
            <a:r>
              <a:rPr lang="ko-KR" altLang="en-US" dirty="0" smtClean="0">
                <a:effectLst/>
              </a:rPr>
              <a:t> 패턴이 있습니다</a:t>
            </a:r>
            <a:r>
              <a:rPr lang="en-US" altLang="ko-KR" dirty="0" smtClean="0">
                <a:effectLst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021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도면 표현 정보</a:t>
            </a:r>
            <a:r>
              <a:rPr lang="en-US" altLang="ko-KR" baseline="0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863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2. 4D Scheduling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Activity matching,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다이나모를</a:t>
            </a:r>
            <a:r>
              <a:rPr lang="ko-KR" altLang="en-US" baseline="0" dirty="0" smtClean="0"/>
              <a:t> 이용한 </a:t>
            </a:r>
            <a:r>
              <a:rPr lang="ko-KR" altLang="en-US" baseline="0" dirty="0" err="1" smtClean="0"/>
              <a:t>매칭룰에</a:t>
            </a:r>
            <a:r>
              <a:rPr lang="ko-KR" altLang="en-US" baseline="0" dirty="0" smtClean="0"/>
              <a:t> 활용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330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3. Family</a:t>
            </a:r>
            <a:r>
              <a:rPr lang="ko-KR" altLang="en-US" dirty="0" smtClean="0"/>
              <a:t>정보를 이용한 </a:t>
            </a:r>
            <a:r>
              <a:rPr lang="en-US" altLang="ko-KR" dirty="0" smtClean="0"/>
              <a:t>BOQ </a:t>
            </a:r>
            <a:r>
              <a:rPr lang="ko-KR" altLang="en-US" dirty="0" smtClean="0"/>
              <a:t>산출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모델변경시</a:t>
            </a:r>
            <a:r>
              <a:rPr lang="ko-KR" altLang="en-US" dirty="0" smtClean="0"/>
              <a:t> 실시간 산출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24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52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0000C8"/>
                </a:solidFill>
              </a:rPr>
              <a:t>1. </a:t>
            </a:r>
            <a:r>
              <a:rPr lang="ko-KR" altLang="en-US" b="1" dirty="0" smtClean="0">
                <a:solidFill>
                  <a:srgbClr val="0000C8"/>
                </a:solidFill>
              </a:rPr>
              <a:t>상용프로그램과의 차이점 강조</a:t>
            </a:r>
            <a:r>
              <a:rPr lang="en-US" altLang="ko-KR" b="1" dirty="0" smtClean="0">
                <a:solidFill>
                  <a:srgbClr val="0000C8"/>
                </a:solidFill>
              </a:rPr>
              <a:t>-typical</a:t>
            </a:r>
            <a:r>
              <a:rPr lang="ko-KR" altLang="en-US" b="1" dirty="0" smtClean="0">
                <a:solidFill>
                  <a:srgbClr val="0000C8"/>
                </a:solidFill>
              </a:rPr>
              <a:t>하지 않은 조건에도 정확한 물량 산출 가능 </a:t>
            </a:r>
            <a:r>
              <a:rPr lang="en-US" altLang="ko-KR" b="1" dirty="0" smtClean="0">
                <a:solidFill>
                  <a:srgbClr val="0000C8"/>
                </a:solidFill>
              </a:rPr>
              <a:t>ex) </a:t>
            </a:r>
            <a:r>
              <a:rPr lang="ko-KR" altLang="en-US" b="1" dirty="0" smtClean="0">
                <a:solidFill>
                  <a:srgbClr val="0000C8"/>
                </a:solidFill>
              </a:rPr>
              <a:t>기초의 </a:t>
            </a:r>
            <a:r>
              <a:rPr lang="ko-KR" altLang="en-US" b="1" dirty="0" err="1" smtClean="0">
                <a:solidFill>
                  <a:srgbClr val="0000C8"/>
                </a:solidFill>
              </a:rPr>
              <a:t>한면만</a:t>
            </a:r>
            <a:r>
              <a:rPr lang="ko-KR" altLang="en-US" b="1" dirty="0" smtClean="0">
                <a:solidFill>
                  <a:srgbClr val="0000C8"/>
                </a:solidFill>
              </a:rPr>
              <a:t> 거푸집 적용 등</a:t>
            </a:r>
            <a:endParaRPr lang="ko-KR" altLang="en-US" b="1" dirty="0">
              <a:solidFill>
                <a:srgbClr val="0000C8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55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solidFill>
                  <a:srgbClr val="0000C8"/>
                </a:solidFill>
              </a:rPr>
              <a:t>1. </a:t>
            </a:r>
            <a:r>
              <a:rPr lang="ko-KR" altLang="en-US" b="1" dirty="0" smtClean="0">
                <a:solidFill>
                  <a:srgbClr val="0000C8"/>
                </a:solidFill>
              </a:rPr>
              <a:t>상용프로그램과의 차이점 강조</a:t>
            </a:r>
            <a:r>
              <a:rPr lang="en-US" altLang="ko-KR" b="1" dirty="0" smtClean="0">
                <a:solidFill>
                  <a:srgbClr val="0000C8"/>
                </a:solidFill>
              </a:rPr>
              <a:t>-typical</a:t>
            </a:r>
            <a:r>
              <a:rPr lang="ko-KR" altLang="en-US" b="1" dirty="0" smtClean="0">
                <a:solidFill>
                  <a:srgbClr val="0000C8"/>
                </a:solidFill>
              </a:rPr>
              <a:t>하지 않은 조건에도 정확한 물량 산출 가능 </a:t>
            </a:r>
            <a:r>
              <a:rPr lang="en-US" altLang="ko-KR" b="1" dirty="0" smtClean="0">
                <a:solidFill>
                  <a:srgbClr val="0000C8"/>
                </a:solidFill>
              </a:rPr>
              <a:t>ex) </a:t>
            </a:r>
            <a:r>
              <a:rPr lang="ko-KR" altLang="en-US" b="1" dirty="0" err="1" smtClean="0">
                <a:solidFill>
                  <a:srgbClr val="0000C8"/>
                </a:solidFill>
              </a:rPr>
              <a:t>터파기의</a:t>
            </a:r>
            <a:r>
              <a:rPr lang="ko-KR" altLang="en-US" b="1" dirty="0" smtClean="0">
                <a:solidFill>
                  <a:srgbClr val="0000C8"/>
                </a:solidFill>
              </a:rPr>
              <a:t> 경사각</a:t>
            </a:r>
            <a:r>
              <a:rPr lang="en-US" altLang="ko-KR" b="1" dirty="0" smtClean="0">
                <a:solidFill>
                  <a:srgbClr val="0000C8"/>
                </a:solidFill>
              </a:rPr>
              <a:t>,</a:t>
            </a:r>
            <a:r>
              <a:rPr lang="en-US" altLang="ko-KR" b="1" baseline="0" dirty="0" smtClean="0">
                <a:solidFill>
                  <a:srgbClr val="0000C8"/>
                </a:solidFill>
              </a:rPr>
              <a:t> </a:t>
            </a:r>
            <a:r>
              <a:rPr lang="ko-KR" altLang="en-US" b="1" baseline="0" dirty="0" smtClean="0">
                <a:solidFill>
                  <a:srgbClr val="0000C8"/>
                </a:solidFill>
              </a:rPr>
              <a:t>비정형 </a:t>
            </a:r>
            <a:r>
              <a:rPr lang="ko-KR" altLang="en-US" b="1" baseline="0" dirty="0" err="1" smtClean="0">
                <a:solidFill>
                  <a:srgbClr val="0000C8"/>
                </a:solidFill>
              </a:rPr>
              <a:t>터파기</a:t>
            </a:r>
            <a:r>
              <a:rPr lang="en-US" altLang="ko-KR" b="1" baseline="0" dirty="0" smtClean="0">
                <a:solidFill>
                  <a:srgbClr val="0000C8"/>
                </a:solidFill>
              </a:rPr>
              <a:t> </a:t>
            </a:r>
            <a:r>
              <a:rPr lang="ko-KR" altLang="en-US" b="1" baseline="0" dirty="0" smtClean="0">
                <a:solidFill>
                  <a:srgbClr val="0000C8"/>
                </a:solidFill>
              </a:rPr>
              <a:t>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1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6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58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과제는 크게 다섯 개의 챕터로 </a:t>
            </a:r>
            <a:r>
              <a:rPr lang="ko-KR" altLang="en-US" dirty="0" smtClean="0"/>
              <a:t>나누어 설명 드리겠습니다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챕터  </a:t>
            </a:r>
            <a:r>
              <a:rPr lang="en-US" altLang="ko-KR" dirty="0" smtClean="0"/>
              <a:t>1,</a:t>
            </a:r>
            <a:r>
              <a:rPr lang="en-US" altLang="ko-KR" baseline="0" dirty="0" smtClean="0"/>
              <a:t> 2</a:t>
            </a:r>
            <a:r>
              <a:rPr lang="ko-KR" altLang="en-US" baseline="0" dirty="0" smtClean="0"/>
              <a:t>에서는 정확한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플랜트설계분야의 현재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수준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 과제의 전체적인 개요를 간략히 먼저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3,4,5 </a:t>
            </a:r>
            <a:r>
              <a:rPr lang="ko-KR" altLang="en-US" baseline="0" dirty="0" smtClean="0"/>
              <a:t>챕터에서는 외부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타사 </a:t>
            </a:r>
            <a:r>
              <a:rPr lang="en-US" altLang="ko-KR" baseline="0" dirty="0" smtClean="0"/>
              <a:t>BIM</a:t>
            </a:r>
            <a:r>
              <a:rPr lang="ko-KR" altLang="en-US" baseline="0" dirty="0" smtClean="0"/>
              <a:t>과 차별화 되는 가장 </a:t>
            </a:r>
            <a:r>
              <a:rPr lang="ko-KR" altLang="en-US" baseline="0" dirty="0" smtClean="0"/>
              <a:t>큰 </a:t>
            </a:r>
            <a:r>
              <a:rPr lang="ko-KR" altLang="en-US" baseline="0" dirty="0" smtClean="0"/>
              <a:t>특징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가지를 중심으로 각각 </a:t>
            </a:r>
            <a:r>
              <a:rPr lang="ko-KR" altLang="en-US" baseline="0" dirty="0" smtClean="0"/>
              <a:t>사례와 시연을 통해 설명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특징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가지는 </a:t>
            </a:r>
            <a:r>
              <a:rPr lang="ko-KR" altLang="en-US" baseline="0" dirty="0" err="1" smtClean="0"/>
              <a:t>챕터별로</a:t>
            </a:r>
            <a:r>
              <a:rPr lang="ko-KR" altLang="en-US" baseline="0" dirty="0" smtClean="0"/>
              <a:t>  첫째 정보 모델링을 위한 효율적 </a:t>
            </a:r>
            <a:r>
              <a:rPr lang="en-US" altLang="ko-KR" baseline="0" dirty="0" smtClean="0"/>
              <a:t>tool </a:t>
            </a:r>
            <a:r>
              <a:rPr lang="ko-KR" altLang="en-US" baseline="0" dirty="0" smtClean="0"/>
              <a:t>활용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둘째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필요한 모든 물량 항목의 자동 산출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셋째 </a:t>
            </a:r>
            <a:r>
              <a:rPr lang="en-US" altLang="ko-KR" baseline="0" dirty="0" smtClean="0"/>
              <a:t>Generative design</a:t>
            </a:r>
            <a:r>
              <a:rPr lang="ko-KR" altLang="en-US" baseline="0" dirty="0" smtClean="0"/>
              <a:t>의 적용입니다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13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892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7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30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마무리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왜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이 플랜트분야에 도입되지 못하느냐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협업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효율적인지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실무적용에</a:t>
            </a:r>
            <a:r>
              <a:rPr lang="ko-KR" altLang="en-US" baseline="0" dirty="0" smtClean="0"/>
              <a:t> 가능한지</a:t>
            </a:r>
            <a:r>
              <a:rPr lang="en-US" altLang="ko-KR" baseline="0" dirty="0" smtClean="0"/>
              <a:t>? BIM(Revit)</a:t>
            </a:r>
            <a:r>
              <a:rPr lang="ko-KR" altLang="en-US" baseline="0" dirty="0" smtClean="0"/>
              <a:t>의 도입의 결정 실제 조작</a:t>
            </a:r>
            <a:endParaRPr lang="en-US" altLang="ko-KR" baseline="0" dirty="0" smtClean="0"/>
          </a:p>
          <a:p>
            <a:r>
              <a:rPr lang="ko-KR" altLang="en-US" baseline="0" dirty="0" smtClean="0"/>
              <a:t>업무프로세스개선</a:t>
            </a:r>
            <a:endParaRPr lang="en-US" altLang="ko-KR" baseline="0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본 과제 기술 내용의 공유를 통해 플랜트분야에서도 </a:t>
            </a:r>
            <a:r>
              <a:rPr lang="en-US" altLang="ko-KR" baseline="0" dirty="0" smtClean="0"/>
              <a:t>BIM</a:t>
            </a:r>
            <a:r>
              <a:rPr lang="ko-KR" altLang="en-US" baseline="0" dirty="0" smtClean="0"/>
              <a:t>의 적극적인 실무 적용 및 활성화의 되었으면 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1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먼저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에 대한 정의입니다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성공적인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을 위해서는 모든 관련 구성원의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에 대한 정확한 이해가 필요합니다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왜냐하면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은 관련 모든 분야가 연계되어야 가장 효율적이기 때문입니다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BIM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Building Information Modeling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약자인데요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ko-KR" altLang="en-US" dirty="0" smtClean="0"/>
              <a:t>핵심 단어는 </a:t>
            </a:r>
            <a:r>
              <a:rPr lang="en-US" altLang="ko-KR" dirty="0" smtClean="0"/>
              <a:t>modeling</a:t>
            </a:r>
            <a:r>
              <a:rPr lang="ko-KR" altLang="en-US" dirty="0" smtClean="0"/>
              <a:t>이 아닌 </a:t>
            </a:r>
            <a:r>
              <a:rPr lang="en-US" altLang="ko-KR" dirty="0" smtClean="0"/>
              <a:t>Information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 여기서 </a:t>
            </a:r>
            <a:r>
              <a:rPr lang="en-US" altLang="ko-KR" dirty="0" smtClean="0"/>
              <a:t>Building</a:t>
            </a:r>
            <a:r>
              <a:rPr lang="ko-KR" altLang="en-US" dirty="0" smtClean="0"/>
              <a:t>이란 단어는 건물만을 의미하는 것이 아닙니다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어떤 대상이든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를 기반으로 정보를 모델링하고 그 정보를 활용한다면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으로 정의 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형상의 단순한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모델링은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이 아닙니다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발전된 </a:t>
            </a:r>
            <a:r>
              <a:rPr lang="en-US" altLang="ko-KR" dirty="0" smtClean="0"/>
              <a:t>IT Tool</a:t>
            </a:r>
            <a:r>
              <a:rPr lang="ko-KR" altLang="en-US" dirty="0" smtClean="0"/>
              <a:t>들은 우리가 </a:t>
            </a:r>
            <a:r>
              <a:rPr lang="ko-KR" altLang="en-US" dirty="0" err="1" smtClean="0"/>
              <a:t>레고블록에</a:t>
            </a:r>
            <a:r>
              <a:rPr lang="ko-KR" altLang="en-US" dirty="0" smtClean="0"/>
              <a:t> 다양한 디지털 정보를 입력 할 수 있게 해주며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블록의 조합들로부터 정보들을 효율적으로 활용할 수 있게 해줍니다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86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이제 우리의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수준을 평가해 보겠습니다</a:t>
            </a:r>
            <a:r>
              <a:rPr lang="en-US" altLang="ko-KR" dirty="0" smtClean="0"/>
              <a:t>. BIM </a:t>
            </a:r>
            <a:r>
              <a:rPr lang="ko-KR" altLang="en-US" dirty="0" smtClean="0"/>
              <a:t>수준 평가에 가장 일반적으로 인용되는 </a:t>
            </a:r>
            <a:r>
              <a:rPr lang="en-US" altLang="ko-KR" dirty="0" smtClean="0"/>
              <a:t>Bew-Richard BIM </a:t>
            </a:r>
            <a:r>
              <a:rPr lang="ko-KR" altLang="en-US" dirty="0" smtClean="0"/>
              <a:t>성숙도 모델에 기준하면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우리회사 플랜트분야의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수준은 </a:t>
            </a:r>
            <a:r>
              <a:rPr lang="en-US" altLang="ko-KR" dirty="0" smtClean="0"/>
              <a:t>Level1</a:t>
            </a:r>
            <a:r>
              <a:rPr lang="ko-KR" altLang="en-US" dirty="0" smtClean="0"/>
              <a:t>을 넘어서지 못하고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아직 모델로부터 기본적인 정보인 도면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물량 추출도 완벽하지 않기 때문입니다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이에 비해 유럽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선진국은 </a:t>
            </a:r>
            <a:r>
              <a:rPr lang="en-US" altLang="ko-KR" baseline="0" dirty="0" smtClean="0"/>
              <a:t>Level 2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Level 3</a:t>
            </a:r>
            <a:r>
              <a:rPr lang="ko-KR" altLang="en-US" baseline="0" dirty="0" smtClean="0"/>
              <a:t>에 진입한 상태로 우리와 </a:t>
            </a:r>
            <a:r>
              <a:rPr lang="en-US" altLang="ko-KR" baseline="0" dirty="0" smtClean="0"/>
              <a:t>5~10</a:t>
            </a:r>
            <a:r>
              <a:rPr lang="ko-KR" altLang="en-US" baseline="0" dirty="0" smtClean="0"/>
              <a:t>년 정도의 갭이 있는 것으로 파악됩니다</a:t>
            </a:r>
            <a:r>
              <a:rPr lang="en-US" altLang="ko-KR" baseline="0" dirty="0" smtClean="0"/>
              <a:t>. </a:t>
            </a:r>
          </a:p>
          <a:p>
            <a:pPr marL="0" indent="0">
              <a:buNone/>
            </a:pPr>
            <a:r>
              <a:rPr lang="ko-KR" altLang="en-US" baseline="0" dirty="0" smtClean="0"/>
              <a:t>참고로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차산업혁명기술의 연계는 </a:t>
            </a:r>
            <a:r>
              <a:rPr lang="en-US" altLang="ko-KR" baseline="0" dirty="0" smtClean="0"/>
              <a:t>BIM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Level 3</a:t>
            </a:r>
            <a:r>
              <a:rPr lang="ko-KR" altLang="en-US" baseline="0" dirty="0" smtClean="0"/>
              <a:t> 단계의 수준이 되어야 효과적인 활용이 가능합니다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4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앞에서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의 정의 및 플랜트사업본부의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수준을 진단해 봤습니다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여기서는 </a:t>
            </a:r>
            <a:r>
              <a:rPr lang="en-US" altLang="ko-KR" dirty="0" smtClean="0"/>
              <a:t>BIM Level 2 </a:t>
            </a:r>
            <a:r>
              <a:rPr lang="ko-KR" altLang="en-US" dirty="0" smtClean="0"/>
              <a:t>수준을 목표로 추진한</a:t>
            </a:r>
            <a:r>
              <a:rPr lang="ko-KR" altLang="en-US" baseline="0" dirty="0" smtClean="0"/>
              <a:t> 플랜트 </a:t>
            </a:r>
            <a:r>
              <a:rPr lang="ko-KR" altLang="en-US" baseline="0" dirty="0" err="1" smtClean="0"/>
              <a:t>건축팀의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BIM </a:t>
            </a:r>
            <a:r>
              <a:rPr lang="ko-KR" altLang="en-US" baseline="0" dirty="0" smtClean="0"/>
              <a:t>추진 현황을 설명 드리겠습니다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en-US" altLang="ko-KR" baseline="0" dirty="0" smtClean="0"/>
              <a:t>2020</a:t>
            </a:r>
            <a:r>
              <a:rPr lang="ko-KR" altLang="en-US" baseline="0" dirty="0" smtClean="0"/>
              <a:t>년은 정보의 입력 체계에 주력하여 </a:t>
            </a:r>
            <a:r>
              <a:rPr lang="ko-KR" altLang="en-US" baseline="0" dirty="0" err="1" smtClean="0"/>
              <a:t>팀표준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Family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Template</a:t>
            </a:r>
            <a:r>
              <a:rPr lang="ko-KR" altLang="en-US" baseline="0" dirty="0" smtClean="0"/>
              <a:t>를 구축하고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기반으로 </a:t>
            </a:r>
            <a:r>
              <a:rPr lang="en-US" altLang="ko-KR" baseline="0" dirty="0" smtClean="0"/>
              <a:t>2D</a:t>
            </a:r>
            <a:r>
              <a:rPr lang="ko-KR" altLang="en-US" baseline="0" dirty="0" smtClean="0"/>
              <a:t>도면의 추출을 진행했습니다</a:t>
            </a:r>
            <a:r>
              <a:rPr lang="en-US" altLang="ko-KR" baseline="0" dirty="0" smtClean="0"/>
              <a:t>. 2021</a:t>
            </a:r>
            <a:r>
              <a:rPr lang="ko-KR" altLang="en-US" baseline="0" dirty="0" smtClean="0"/>
              <a:t>년에는 입력된 정보의 활용한 </a:t>
            </a:r>
            <a:r>
              <a:rPr lang="ko-KR" altLang="en-US" baseline="0" dirty="0" err="1" smtClean="0"/>
              <a:t>물량산출과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입찰설계</a:t>
            </a:r>
            <a:r>
              <a:rPr lang="ko-KR" altLang="en-US" baseline="0" dirty="0" smtClean="0"/>
              <a:t> 수준의 별도 </a:t>
            </a:r>
            <a:r>
              <a:rPr lang="en-US" altLang="ko-KR" baseline="0" dirty="0" smtClean="0"/>
              <a:t>tool</a:t>
            </a:r>
            <a:r>
              <a:rPr lang="ko-KR" altLang="en-US" baseline="0" dirty="0" smtClean="0"/>
              <a:t>개발 및 플랜트 전체 통합모델을 전제로 </a:t>
            </a:r>
            <a:r>
              <a:rPr lang="en-US" altLang="ko-KR" baseline="0" dirty="0" smtClean="0"/>
              <a:t>4D</a:t>
            </a:r>
            <a:r>
              <a:rPr lang="ko-KR" altLang="en-US" baseline="0" dirty="0" smtClean="0"/>
              <a:t>활용을 위한 </a:t>
            </a:r>
            <a:r>
              <a:rPr lang="en-US" altLang="ko-KR" baseline="0" dirty="0" smtClean="0"/>
              <a:t>BIM</a:t>
            </a:r>
            <a:r>
              <a:rPr lang="ko-KR" altLang="en-US" baseline="0" dirty="0" err="1" smtClean="0"/>
              <a:t>연계환경</a:t>
            </a:r>
            <a:r>
              <a:rPr lang="ko-KR" altLang="en-US" baseline="0" dirty="0" smtClean="0"/>
              <a:t> 구축을 추진했습니다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내년에는 </a:t>
            </a:r>
            <a:r>
              <a:rPr lang="ko-KR" altLang="en-US" baseline="0" dirty="0" err="1" smtClean="0"/>
              <a:t>관련팀과의</a:t>
            </a:r>
            <a:r>
              <a:rPr lang="ko-KR" altLang="en-US" baseline="0" dirty="0" smtClean="0"/>
              <a:t> 협업을 통해 플랜트 전체 통합모델을 이용한 </a:t>
            </a:r>
            <a:r>
              <a:rPr lang="en-US" altLang="ko-KR" baseline="0" dirty="0" smtClean="0"/>
              <a:t>4D, 5D </a:t>
            </a:r>
            <a:r>
              <a:rPr lang="ko-KR" altLang="en-US" baseline="0" dirty="0" smtClean="0"/>
              <a:t>관리 시스템 구축을 완료할 예정입니다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플랜트 </a:t>
            </a:r>
            <a:r>
              <a:rPr lang="ko-KR" altLang="en-US" baseline="0" dirty="0" err="1" smtClean="0"/>
              <a:t>건축팀은</a:t>
            </a:r>
            <a:r>
              <a:rPr lang="ko-KR" altLang="en-US" baseline="0" dirty="0" smtClean="0"/>
              <a:t> 플랜트 전체 통합모델과의 호환성과 건축분야 자체 효율성을 모두 고려하여 오토데스크 </a:t>
            </a:r>
            <a:r>
              <a:rPr lang="ko-KR" altLang="en-US" baseline="0" dirty="0" err="1" smtClean="0"/>
              <a:t>레빗을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BIM</a:t>
            </a:r>
            <a:r>
              <a:rPr lang="ko-KR" altLang="en-US" baseline="0" dirty="0" smtClean="0"/>
              <a:t>의 기본 </a:t>
            </a:r>
            <a:r>
              <a:rPr lang="en-US" altLang="ko-KR" baseline="0" dirty="0" smtClean="0"/>
              <a:t>Tool</a:t>
            </a:r>
            <a:r>
              <a:rPr lang="ko-KR" altLang="en-US" baseline="0" dirty="0" smtClean="0"/>
              <a:t>로 선정 하였습니다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29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챕터에서부터 본 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과제의 </a:t>
            </a:r>
            <a:r>
              <a:rPr lang="ko-KR" altLang="en-US" baseline="0" dirty="0" smtClean="0"/>
              <a:t> 차별화 되는 가장 큰 특징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정보입출력</a:t>
            </a:r>
            <a:r>
              <a:rPr lang="ko-KR" altLang="en-US" baseline="0" dirty="0" smtClean="0"/>
              <a:t> 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물량자동화</a:t>
            </a:r>
            <a:r>
              <a:rPr lang="en-US" altLang="ko-KR" baseline="0" dirty="0" smtClean="0"/>
              <a:t>, Generative design</a:t>
            </a:r>
            <a:r>
              <a:rPr lang="ko-KR" altLang="en-US" baseline="0" dirty="0" smtClean="0"/>
              <a:t>을 시연을 통해 설명 드리겠습니다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첫번째 정보 모델링과정에서 정보 입력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출력의 효율적 </a:t>
            </a:r>
            <a:r>
              <a:rPr lang="en-US" altLang="ko-KR" baseline="0" dirty="0" smtClean="0"/>
              <a:t>Tool </a:t>
            </a:r>
            <a:r>
              <a:rPr lang="ko-KR" altLang="en-US" baseline="0" dirty="0" smtClean="0"/>
              <a:t>활용법을 설명 드리겠습니다</a:t>
            </a:r>
            <a:r>
              <a:rPr lang="en-US" altLang="ko-KR" baseline="0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그림은 </a:t>
            </a:r>
            <a:r>
              <a:rPr lang="en-US" altLang="ko-KR" dirty="0" smtClean="0"/>
              <a:t>BIM</a:t>
            </a:r>
            <a:r>
              <a:rPr lang="ko-KR" altLang="en-US" dirty="0" smtClean="0"/>
              <a:t>에서 정보의 흐름도 입니다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우리는 정보가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입력된 다양한 </a:t>
            </a:r>
            <a:r>
              <a:rPr lang="en-US" altLang="ko-KR" dirty="0" smtClean="0"/>
              <a:t>Family</a:t>
            </a:r>
            <a:r>
              <a:rPr lang="ko-KR" altLang="en-US" smtClean="0"/>
              <a:t>에서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모든 정보의 생성은 </a:t>
            </a:r>
            <a:r>
              <a:rPr lang="en-US" altLang="ko-KR" dirty="0" err="1" smtClean="0"/>
              <a:t>workmaster</a:t>
            </a:r>
            <a:r>
              <a:rPr lang="ko-KR" altLang="en-US" dirty="0" smtClean="0"/>
              <a:t>를 기반으로 하며 </a:t>
            </a:r>
            <a:r>
              <a:rPr lang="en-US" altLang="ko-KR" baseline="0" dirty="0" smtClean="0"/>
              <a:t>Family Specification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Family list</a:t>
            </a:r>
            <a:r>
              <a:rPr lang="ko-KR" altLang="en-US" baseline="0" dirty="0" smtClean="0"/>
              <a:t>로서 관리된다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379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매개변수를 통한 정보 입력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활용 목적에 따라 추가 정보입력한다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55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aseline="0" dirty="0" smtClean="0"/>
              <a:t>Dynamo</a:t>
            </a:r>
            <a:r>
              <a:rPr lang="ko-KR" altLang="en-US" baseline="0" dirty="0" smtClean="0"/>
              <a:t>는 정보의 </a:t>
            </a:r>
            <a:r>
              <a:rPr lang="ko-KR" altLang="en-US" baseline="0" dirty="0" err="1" smtClean="0"/>
              <a:t>모델입력과</a:t>
            </a:r>
            <a:r>
              <a:rPr lang="ko-KR" altLang="en-US" baseline="0" dirty="0" smtClean="0"/>
              <a:t> 모델로부터 정보 출력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양방향 도구입니다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시각적 코딩 프로그램으로 다른 텍스트코딩프로그램과 비교하여 배우기가 매우 쉽습니다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엑셀 함수 수준의 난이도로 웬만한 프로그램 작성 가능</a:t>
            </a:r>
            <a:r>
              <a:rPr lang="en-US" altLang="ko-KR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첫번째 사례는 </a:t>
            </a:r>
            <a:r>
              <a:rPr lang="ko-KR" altLang="en-US" baseline="0" dirty="0" err="1" smtClean="0"/>
              <a:t>페밀리에</a:t>
            </a:r>
            <a:r>
              <a:rPr lang="ko-KR" altLang="en-US" baseline="0" dirty="0" smtClean="0"/>
              <a:t> 입력된 정보의 추출입니다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7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motif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63" y="0"/>
            <a:ext cx="1266825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600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906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8997950" y="6453188"/>
            <a:ext cx="908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EA861324-8E1F-4C3B-B880-99A4F72EB965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72480" y="764704"/>
            <a:ext cx="9361040" cy="5688484"/>
          </a:xfrm>
          <a:prstGeom prst="rect">
            <a:avLst/>
          </a:prstGeom>
        </p:spPr>
        <p:txBody>
          <a:bodyPr tIns="0"/>
          <a:lstStyle>
            <a:lvl1pPr marL="252000" indent="-252000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40000" indent="-252000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4000" indent="-144000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80000">
              <a:defRPr sz="1400"/>
            </a:lvl4pPr>
            <a:lvl5pPr marL="1260000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8464" y="75502"/>
            <a:ext cx="9505056" cy="486474"/>
          </a:xfrm>
          <a:prstGeom prst="rect">
            <a:avLst/>
          </a:prstGeom>
        </p:spPr>
        <p:txBody>
          <a:bodyPr/>
          <a:lstStyle>
            <a:lvl1pPr marL="252000" indent="-252000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368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906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8997950" y="6453188"/>
            <a:ext cx="908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4F20C622-3705-45F1-8225-E4AB75199F94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4728" y="764704"/>
            <a:ext cx="6192688" cy="5871046"/>
          </a:xfrm>
          <a:prstGeom prst="rect">
            <a:avLst/>
          </a:prstGeom>
        </p:spPr>
        <p:txBody>
          <a:bodyPr/>
          <a:lstStyle>
            <a:lvl1pPr marL="180000" indent="-432000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2000" indent="216000">
              <a:lnSpc>
                <a:spcPts val="1850"/>
              </a:lnSpc>
              <a:buFont typeface="+mj-lt"/>
              <a:buAutoNum type="arabicPeriod"/>
              <a:defRPr sz="1300"/>
            </a:lvl2pPr>
            <a:lvl3pPr marL="684000" indent="216000">
              <a:lnSpc>
                <a:spcPts val="1850"/>
              </a:lnSpc>
              <a:buFont typeface="+mj-lt"/>
              <a:buAutoNum type="arabicParenR"/>
              <a:defRPr sz="1300"/>
            </a:lvl3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28464" y="12700"/>
            <a:ext cx="9505056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49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6749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35" r:id="rId1"/>
    <p:sldLayoutId id="2147484636" r:id="rId2"/>
    <p:sldLayoutId id="2147484637" r:id="rId3"/>
    <p:sldLayoutId id="2147484634" r:id="rId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www.autodesk.co.kr/products?page=2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entley.com/ko/products/product-line/construction-software" TargetMode="External"/><Relationship Id="rId11" Type="http://schemas.openxmlformats.org/officeDocument/2006/relationships/image" Target="../media/image16.jpeg"/><Relationship Id="rId5" Type="http://schemas.openxmlformats.org/officeDocument/2006/relationships/image" Target="../media/image12.png"/><Relationship Id="rId10" Type="http://schemas.openxmlformats.org/officeDocument/2006/relationships/hyperlink" Target="https://hexagonppm.com/ko-kr/offerings/products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ec\Downloads\H-Motors-02 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Hec\Downloads\3. 베트남 안동교 건설공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"/>
          <a:stretch>
            <a:fillRect/>
          </a:stretch>
        </p:blipFill>
        <p:spPr bwMode="auto">
          <a:xfrm>
            <a:off x="5824538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Hec\Downloads\힐스테이트 광교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18233"/>
          <a:stretch>
            <a:fillRect/>
          </a:stretch>
        </p:blipFill>
        <p:spPr bwMode="auto">
          <a:xfrm>
            <a:off x="727075" y="4457700"/>
            <a:ext cx="165576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059488"/>
            <a:ext cx="1619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" b="-2"/>
          <a:stretch>
            <a:fillRect/>
          </a:stretch>
        </p:blipFill>
        <p:spPr bwMode="auto">
          <a:xfrm>
            <a:off x="2425700" y="4459288"/>
            <a:ext cx="1655763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r="11156"/>
          <a:stretch>
            <a:fillRect/>
          </a:stretch>
        </p:blipFill>
        <p:spPr bwMode="auto">
          <a:xfrm>
            <a:off x="4124325" y="4457700"/>
            <a:ext cx="1657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14362" y="1717675"/>
            <a:ext cx="8803134" cy="646331"/>
          </a:xfrm>
          <a:prstGeom prst="rect">
            <a:avLst/>
          </a:prstGeom>
          <a:noFill/>
        </p:spPr>
        <p:txBody>
          <a:bodyPr wrap="square" lIns="46800" r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600" b="1" spc="-100" dirty="0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BIM </a:t>
            </a:r>
            <a:r>
              <a:rPr kumimoji="0" lang="ko-KR" altLang="en-US" sz="3600" b="1" spc="-100" dirty="0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기반 </a:t>
            </a:r>
            <a:r>
              <a:rPr kumimoji="0" lang="ko-KR" altLang="en-US" sz="3600" b="1" spc="-100" dirty="0" err="1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플랜트건축</a:t>
            </a:r>
            <a:r>
              <a:rPr kumimoji="0" lang="ko-KR" altLang="en-US" sz="3600" b="1" spc="-100" dirty="0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sz="3600" b="1" spc="-100" dirty="0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EPC</a:t>
            </a:r>
            <a:r>
              <a:rPr kumimoji="0" lang="ko-KR" altLang="en-US" sz="3600" b="1" spc="-100" dirty="0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정보 플랫폼 구축</a:t>
            </a:r>
            <a:endParaRPr kumimoji="0" lang="en-US" altLang="ko-KR" sz="2400" b="1" spc="-100" dirty="0">
              <a:solidFill>
                <a:srgbClr val="14398F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801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정보 </a:t>
            </a:r>
            <a:r>
              <a:rPr lang="en-US" altLang="ko-KR" dirty="0" smtClean="0"/>
              <a:t>Input / Output </a:t>
            </a:r>
            <a:r>
              <a:rPr lang="ko-KR" altLang="en-US" dirty="0" smtClean="0"/>
              <a:t>도구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Dynamo (Visual Programming Tool)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3" y="1874735"/>
            <a:ext cx="4214217" cy="257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r="17617" b="9049"/>
          <a:stretch/>
        </p:blipFill>
        <p:spPr>
          <a:xfrm>
            <a:off x="4602811" y="3842144"/>
            <a:ext cx="4954465" cy="2922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091" t="16641" r="13450" b="20644"/>
          <a:stretch/>
        </p:blipFill>
        <p:spPr>
          <a:xfrm>
            <a:off x="4602811" y="1060805"/>
            <a:ext cx="5179315" cy="26585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776536" y="1538092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B. Excel Data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오른쪽으로 구부러진 화살표 13"/>
          <p:cNvSpPr/>
          <p:nvPr/>
        </p:nvSpPr>
        <p:spPr>
          <a:xfrm rot="15335920" flipH="1">
            <a:off x="4080053" y="697899"/>
            <a:ext cx="438706" cy="1799523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오른쪽으로 구부러진 화살표 16"/>
          <p:cNvSpPr/>
          <p:nvPr/>
        </p:nvSpPr>
        <p:spPr>
          <a:xfrm flipH="1">
            <a:off x="9458786" y="3463927"/>
            <a:ext cx="421830" cy="1508467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포인트가 10개인 별 17"/>
          <p:cNvSpPr/>
          <p:nvPr/>
        </p:nvSpPr>
        <p:spPr>
          <a:xfrm>
            <a:off x="3116930" y="3186604"/>
            <a:ext cx="963324" cy="748504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(Excel)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포인트가 10개인 별 18"/>
          <p:cNvSpPr/>
          <p:nvPr/>
        </p:nvSpPr>
        <p:spPr>
          <a:xfrm>
            <a:off x="8227059" y="3106885"/>
            <a:ext cx="1240296" cy="835418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" name="포인트가 10개인 별 25"/>
          <p:cNvSpPr/>
          <p:nvPr/>
        </p:nvSpPr>
        <p:spPr>
          <a:xfrm>
            <a:off x="8312632" y="4750180"/>
            <a:ext cx="1240296" cy="835418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Model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007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정보 </a:t>
            </a:r>
            <a:r>
              <a:rPr lang="en-US" altLang="ko-KR" dirty="0" smtClean="0"/>
              <a:t>Input / Output </a:t>
            </a:r>
            <a:r>
              <a:rPr lang="ko-KR" altLang="en-US" dirty="0" smtClean="0"/>
              <a:t>도구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Dynamo (Visual Programming Tool)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2564904"/>
            <a:ext cx="6253596" cy="338437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92560" y="1629955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C.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Programming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00" y="980728"/>
            <a:ext cx="2587823" cy="1368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545288" y="2365589"/>
            <a:ext cx="1440160" cy="271323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Parametric Design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0339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오른쪽 화살표 47"/>
          <p:cNvSpPr/>
          <p:nvPr/>
        </p:nvSpPr>
        <p:spPr>
          <a:xfrm>
            <a:off x="222607" y="1673481"/>
            <a:ext cx="2869531" cy="4593047"/>
          </a:xfrm>
          <a:prstGeom prst="rightArrow">
            <a:avLst>
              <a:gd name="adj1" fmla="val 86106"/>
              <a:gd name="adj2" fmla="val 2740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67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88" y="1610792"/>
            <a:ext cx="2832903" cy="231652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30" y="2564904"/>
            <a:ext cx="2133004" cy="298230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rcRect r="21870"/>
          <a:stretch/>
        </p:blipFill>
        <p:spPr>
          <a:xfrm>
            <a:off x="6509474" y="3243404"/>
            <a:ext cx="2774195" cy="70660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473" y="4503382"/>
            <a:ext cx="3317498" cy="1763146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6509473" y="1832442"/>
            <a:ext cx="2400654" cy="1218394"/>
            <a:chOff x="6440778" y="2352385"/>
            <a:chExt cx="2400654" cy="121839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7"/>
            <a:srcRect l="1183" t="38744" r="2320" b="29761"/>
            <a:stretch/>
          </p:blipFill>
          <p:spPr>
            <a:xfrm>
              <a:off x="6440778" y="2780928"/>
              <a:ext cx="2400654" cy="789851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rcRect l="1183" r="2320" b="73075"/>
            <a:stretch/>
          </p:blipFill>
          <p:spPr>
            <a:xfrm>
              <a:off x="6440778" y="2352385"/>
              <a:ext cx="2400654" cy="67526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2793314" y="4372191"/>
            <a:ext cx="3630650" cy="2073454"/>
            <a:chOff x="2724619" y="4737969"/>
            <a:chExt cx="3630650" cy="2073454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8"/>
            <a:srcRect t="25734"/>
            <a:stretch/>
          </p:blipFill>
          <p:spPr>
            <a:xfrm>
              <a:off x="2724619" y="4941168"/>
              <a:ext cx="3630650" cy="187025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8"/>
            <a:srcRect l="21869" t="1689" r="15692" b="90242"/>
            <a:stretch/>
          </p:blipFill>
          <p:spPr>
            <a:xfrm>
              <a:off x="3517603" y="4737969"/>
              <a:ext cx="2266950" cy="203200"/>
            </a:xfrm>
            <a:prstGeom prst="rect">
              <a:avLst/>
            </a:prstGeom>
          </p:spPr>
        </p:pic>
      </p:grpSp>
      <p:sp>
        <p:nvSpPr>
          <p:cNvPr id="59" name="직사각형 58"/>
          <p:cNvSpPr/>
          <p:nvPr/>
        </p:nvSpPr>
        <p:spPr>
          <a:xfrm>
            <a:off x="404474" y="2289636"/>
            <a:ext cx="2034828" cy="156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매개변수 입력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3158043" y="1547287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업데이트</a:t>
            </a:r>
          </a:p>
        </p:txBody>
      </p:sp>
      <p:sp>
        <p:nvSpPr>
          <p:cNvPr id="61" name="오른쪽 화살표 60"/>
          <p:cNvSpPr/>
          <p:nvPr/>
        </p:nvSpPr>
        <p:spPr>
          <a:xfrm>
            <a:off x="3158043" y="4122033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업데이트</a:t>
            </a:r>
          </a:p>
        </p:txBody>
      </p:sp>
      <p:sp>
        <p:nvSpPr>
          <p:cNvPr id="62" name="오른쪽 화살표 61"/>
          <p:cNvSpPr/>
          <p:nvPr/>
        </p:nvSpPr>
        <p:spPr>
          <a:xfrm>
            <a:off x="6546412" y="4128069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일람표 업데이트</a:t>
            </a:r>
          </a:p>
        </p:txBody>
      </p:sp>
      <p:sp>
        <p:nvSpPr>
          <p:cNvPr id="63" name="오른쪽 화살표 62"/>
          <p:cNvSpPr/>
          <p:nvPr/>
        </p:nvSpPr>
        <p:spPr>
          <a:xfrm>
            <a:off x="6546412" y="1547286"/>
            <a:ext cx="1643635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부재리스트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업데이트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2D Drawings : </a:t>
            </a:r>
            <a:r>
              <a:rPr lang="ko-KR" altLang="en-US" dirty="0" smtClean="0"/>
              <a:t>매개변수 일람표를 이용한 도면 작성</a:t>
            </a:r>
            <a:endParaRPr lang="en-US" altLang="ko-KR" dirty="0" smtClean="0"/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45" name="포인트가 10개인 별 44"/>
          <p:cNvSpPr/>
          <p:nvPr/>
        </p:nvSpPr>
        <p:spPr>
          <a:xfrm>
            <a:off x="1135034" y="3118108"/>
            <a:ext cx="864096" cy="748504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315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0644" r="23645" b="9529"/>
          <a:stretch/>
        </p:blipFill>
        <p:spPr>
          <a:xfrm>
            <a:off x="4767253" y="828417"/>
            <a:ext cx="4722252" cy="576893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5184006" cy="719609"/>
          </a:xfrm>
          <a:solidFill>
            <a:schemeClr val="bg1"/>
          </a:solidFill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4D Schedule : </a:t>
            </a:r>
            <a:r>
              <a:rPr lang="ko-KR" altLang="en-US" dirty="0" smtClean="0"/>
              <a:t>매개변수 정보를 이용한 </a:t>
            </a:r>
            <a:r>
              <a:rPr lang="en-US" altLang="ko-KR" dirty="0" smtClean="0"/>
              <a:t>Activity Matching</a:t>
            </a: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1704095"/>
            <a:ext cx="4402083" cy="2733017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689" y="4599201"/>
            <a:ext cx="2158727" cy="1992878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  <a:prstDash val="solid"/>
          </a:ln>
        </p:spPr>
      </p:pic>
      <p:sp>
        <p:nvSpPr>
          <p:cNvPr id="15" name="오른쪽으로 구부러진 화살표 14"/>
          <p:cNvSpPr/>
          <p:nvPr/>
        </p:nvSpPr>
        <p:spPr>
          <a:xfrm rot="8626248" flipH="1">
            <a:off x="1986147" y="3599836"/>
            <a:ext cx="564284" cy="1558596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른쪽으로 구부러진 화살표 15"/>
          <p:cNvSpPr/>
          <p:nvPr/>
        </p:nvSpPr>
        <p:spPr>
          <a:xfrm rot="18815658" flipH="1">
            <a:off x="5404771" y="3124555"/>
            <a:ext cx="567819" cy="2327582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포인트가 10개인 별 17"/>
          <p:cNvSpPr/>
          <p:nvPr/>
        </p:nvSpPr>
        <p:spPr>
          <a:xfrm>
            <a:off x="2838176" y="4455576"/>
            <a:ext cx="864096" cy="748504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포인트가 10개인 별 18"/>
          <p:cNvSpPr/>
          <p:nvPr/>
        </p:nvSpPr>
        <p:spPr>
          <a:xfrm>
            <a:off x="8069665" y="2035121"/>
            <a:ext cx="1240296" cy="835418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공정표 작성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포인트가 10개인 별 19"/>
          <p:cNvSpPr/>
          <p:nvPr/>
        </p:nvSpPr>
        <p:spPr>
          <a:xfrm>
            <a:off x="6479645" y="4516787"/>
            <a:ext cx="1368152" cy="835418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Activity,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대표 물량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Matching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오른쪽으로 구부러진 화살표 21"/>
          <p:cNvSpPr/>
          <p:nvPr/>
        </p:nvSpPr>
        <p:spPr>
          <a:xfrm rot="11853635">
            <a:off x="7978846" y="2724605"/>
            <a:ext cx="339908" cy="1971818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35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3"/>
              <a:defRPr/>
            </a:pPr>
            <a:r>
              <a:rPr lang="en-US" altLang="ko-KR" dirty="0" smtClean="0"/>
              <a:t>Quantity : Work Master </a:t>
            </a:r>
            <a:r>
              <a:rPr lang="ko-KR" altLang="en-US" dirty="0" smtClean="0"/>
              <a:t>정보의 </a:t>
            </a:r>
            <a:r>
              <a:rPr lang="en-US" altLang="ko-KR" dirty="0" smtClean="0"/>
              <a:t>Dynamo Input</a:t>
            </a: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r="8925" b="72680"/>
          <a:stretch/>
        </p:blipFill>
        <p:spPr>
          <a:xfrm>
            <a:off x="899585" y="5157193"/>
            <a:ext cx="8705036" cy="142653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1880535"/>
            <a:ext cx="4748047" cy="262920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rcRect l="40558"/>
          <a:stretch/>
        </p:blipFill>
        <p:spPr>
          <a:xfrm>
            <a:off x="297598" y="1601417"/>
            <a:ext cx="4441681" cy="3194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7" name="오른쪽으로 구부러진 화살표 56"/>
          <p:cNvSpPr/>
          <p:nvPr/>
        </p:nvSpPr>
        <p:spPr>
          <a:xfrm rot="16364935" flipH="1">
            <a:off x="5075589" y="604964"/>
            <a:ext cx="489008" cy="2433620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오른쪽으로 구부러진 화살표 57"/>
          <p:cNvSpPr/>
          <p:nvPr/>
        </p:nvSpPr>
        <p:spPr>
          <a:xfrm rot="2468957" flipH="1">
            <a:off x="7893190" y="3985241"/>
            <a:ext cx="505325" cy="2001063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포인트가 10개인 별 1"/>
          <p:cNvSpPr/>
          <p:nvPr/>
        </p:nvSpPr>
        <p:spPr>
          <a:xfrm>
            <a:off x="3385554" y="1953302"/>
            <a:ext cx="864096" cy="748504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0" name="포인트가 10개인 별 59"/>
          <p:cNvSpPr/>
          <p:nvPr/>
        </p:nvSpPr>
        <p:spPr>
          <a:xfrm>
            <a:off x="6321152" y="1887634"/>
            <a:ext cx="1240296" cy="835418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1" name="포인트가 10개인 별 60"/>
          <p:cNvSpPr/>
          <p:nvPr/>
        </p:nvSpPr>
        <p:spPr>
          <a:xfrm>
            <a:off x="6033120" y="5013309"/>
            <a:ext cx="1264105" cy="835418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Quantity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69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6"/>
            <a:ext cx="9359900" cy="83248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물량 산출 전략 </a:t>
            </a:r>
            <a:r>
              <a:rPr lang="en-US" altLang="ko-KR" dirty="0" smtClean="0"/>
              <a:t>Category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Modeling</a:t>
            </a:r>
            <a:r>
              <a:rPr lang="ko-KR" altLang="en-US" dirty="0" smtClean="0"/>
              <a:t> 되지 않는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의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393160" y="2175969"/>
            <a:ext cx="2700000" cy="139221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kumimoji="0"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kumimoji="0" lang="en-US" altLang="ko-KR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-Dynamo </a:t>
            </a:r>
            <a:r>
              <a:rPr kumimoji="0"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가상 </a:t>
            </a:r>
            <a:r>
              <a:rPr kumimoji="0"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모델링으로</a:t>
            </a:r>
            <a:r>
              <a:rPr kumimoji="0" lang="en-US" altLang="ko-KR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0"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</a:t>
            </a:r>
            <a:endParaRPr kumimoji="0" lang="en-US" altLang="ko-KR" sz="14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kumimoji="0"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kumimoji="0"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kumimoji="0"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kumimoji="0" lang="ko-KR" altLang="en-US" sz="14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터파기</a:t>
            </a:r>
            <a:r>
              <a:rPr kumimoji="0"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</a:t>
            </a:r>
            <a:endParaRPr kumimoji="0"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2520" y="1406688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53498" y="3844364"/>
            <a:ext cx="2700000" cy="15190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kumimoji="0"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kumimoji="0" lang="en-US" altLang="ko-KR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kumimoji="0"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</a:t>
            </a:r>
            <a:r>
              <a:rPr kumimoji="0"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객체의 기본</a:t>
            </a:r>
            <a:r>
              <a:rPr kumimoji="0"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Data</a:t>
            </a:r>
            <a:r>
              <a:rPr kumimoji="0"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</a:t>
            </a:r>
            <a:r>
              <a:rPr kumimoji="0"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</a:t>
            </a:r>
            <a:endParaRPr kumimoji="0" lang="en-US" altLang="ko-KR" sz="14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kumimoji="0"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kumimoji="0"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kumimoji="0"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kumimoji="0"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거푸집 </a:t>
            </a:r>
            <a:r>
              <a:rPr kumimoji="0"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kumimoji="0"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콘크리트 객체의 </a:t>
            </a:r>
            <a:r>
              <a:rPr kumimoji="0"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표면 면적 이용</a:t>
            </a:r>
            <a:r>
              <a:rPr kumimoji="0"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3037" b="6453"/>
          <a:stretch/>
        </p:blipFill>
        <p:spPr>
          <a:xfrm>
            <a:off x="3441432" y="2283181"/>
            <a:ext cx="2684358" cy="136226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183" y="4221088"/>
            <a:ext cx="3371711" cy="172775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t="10716" r="2133"/>
          <a:stretch/>
        </p:blipFill>
        <p:spPr>
          <a:xfrm>
            <a:off x="632520" y="1916832"/>
            <a:ext cx="2700000" cy="13508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632520" y="3356992"/>
            <a:ext cx="27000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kumimoji="0" lang="en-US" altLang="ko-KR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kumimoji="0"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객체 정보로 부터 직접 산출</a:t>
            </a:r>
            <a:endParaRPr kumimoji="0" lang="en-US" altLang="ko-KR" sz="14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kumimoji="0" lang="en-US" altLang="ko-KR" sz="14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kumimoji="0"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kumimoji="0" lang="en-US" altLang="ko-KR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kumimoji="0"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콘크리트 물량</a:t>
            </a:r>
            <a:endParaRPr kumimoji="0"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836876" y="1407507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41232" y="1406688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17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2259" t="4280" r="669" b="8853"/>
          <a:stretch/>
        </p:blipFill>
        <p:spPr>
          <a:xfrm>
            <a:off x="5778873" y="2238005"/>
            <a:ext cx="3826293" cy="1787694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altLang="ko-KR" dirty="0" smtClean="0"/>
              <a:t>Category2 </a:t>
            </a:r>
            <a:r>
              <a:rPr lang="ko-KR" altLang="en-US" dirty="0" smtClean="0"/>
              <a:t>물량 산출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사례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기초콘크리트의 </a:t>
            </a:r>
            <a:r>
              <a:rPr lang="en-US" altLang="ko-KR" dirty="0" smtClean="0"/>
              <a:t>Formwork </a:t>
            </a:r>
            <a:r>
              <a:rPr lang="ko-KR" altLang="en-US" dirty="0" smtClean="0"/>
              <a:t>물량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</a:t>
            </a:r>
            <a:r>
              <a:rPr lang="en-US" altLang="ko-KR" dirty="0"/>
              <a:t>Modeling</a:t>
            </a:r>
            <a:r>
              <a:rPr lang="ko-KR" altLang="en-US" dirty="0"/>
              <a:t> 되지 않는 </a:t>
            </a:r>
            <a:r>
              <a:rPr lang="en-US" altLang="ko-KR" dirty="0"/>
              <a:t>Item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물량 산출</a:t>
            </a:r>
            <a:endParaRPr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92" y="801175"/>
            <a:ext cx="2770146" cy="16869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192" y="3405111"/>
            <a:ext cx="2770146" cy="16647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72" y="1311452"/>
            <a:ext cx="5289944" cy="27656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1016" t="40886" b="42205"/>
          <a:stretch/>
        </p:blipFill>
        <p:spPr>
          <a:xfrm>
            <a:off x="200471" y="5149857"/>
            <a:ext cx="7825441" cy="14474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오른쪽으로 구부러진 화살표 17"/>
          <p:cNvSpPr/>
          <p:nvPr/>
        </p:nvSpPr>
        <p:spPr>
          <a:xfrm rot="14057059">
            <a:off x="5468470" y="1594867"/>
            <a:ext cx="620806" cy="3132872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으로 구부러진 화살표 20"/>
          <p:cNvSpPr/>
          <p:nvPr/>
        </p:nvSpPr>
        <p:spPr>
          <a:xfrm rot="3412030" flipH="1">
            <a:off x="8207965" y="4626761"/>
            <a:ext cx="514486" cy="2019395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68006" y="1172749"/>
            <a:ext cx="1313186" cy="864540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Step1. Dynamo – Revit 3D Model 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61312" y="2420888"/>
            <a:ext cx="1689654" cy="4673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Step2.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Element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정보 활용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 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16042" y="5601965"/>
            <a:ext cx="1447557" cy="765075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Step3. WM Code Matching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&amp; Excel Export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오른쪽으로 구부러진 화살표 13"/>
          <p:cNvSpPr/>
          <p:nvPr/>
        </p:nvSpPr>
        <p:spPr>
          <a:xfrm flipH="1">
            <a:off x="9145134" y="2188024"/>
            <a:ext cx="397010" cy="1485548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8501" y="4764922"/>
            <a:ext cx="1711150" cy="344960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Step4. 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거푸집 물량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699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altLang="ko-KR" dirty="0" smtClean="0"/>
              <a:t>Category3 </a:t>
            </a:r>
            <a:r>
              <a:rPr lang="ko-KR" altLang="en-US" dirty="0" smtClean="0"/>
              <a:t>물량 산출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기초의 </a:t>
            </a:r>
            <a:r>
              <a:rPr lang="ko-KR" altLang="en-US" dirty="0" err="1" smtClean="0"/>
              <a:t>터파기</a:t>
            </a:r>
            <a:r>
              <a:rPr lang="ko-KR" altLang="en-US" dirty="0" smtClean="0"/>
              <a:t> 물량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</a:t>
            </a:r>
            <a:r>
              <a:rPr lang="en-US" altLang="ko-KR" dirty="0"/>
              <a:t>Modeling</a:t>
            </a:r>
            <a:r>
              <a:rPr lang="ko-KR" altLang="en-US" dirty="0"/>
              <a:t> 되지 않는 </a:t>
            </a:r>
            <a:r>
              <a:rPr lang="en-US" altLang="ko-KR" dirty="0"/>
              <a:t>Item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물량 산출</a:t>
            </a:r>
            <a:endParaRPr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8297186" y="662593"/>
            <a:ext cx="1440159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동영상 시연</a:t>
            </a:r>
            <a:endParaRPr lang="en-US" altLang="ko-KR" sz="2000" dirty="0" smtClean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838" t="2083" r="18487" b="58335"/>
          <a:stretch/>
        </p:blipFill>
        <p:spPr>
          <a:xfrm>
            <a:off x="5490416" y="3287257"/>
            <a:ext cx="3672409" cy="13681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2" y="1205713"/>
            <a:ext cx="5289944" cy="27656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8259" t="27931" r="14949" b="42902"/>
          <a:stretch/>
        </p:blipFill>
        <p:spPr>
          <a:xfrm>
            <a:off x="5185592" y="1834529"/>
            <a:ext cx="4443923" cy="11521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814678" y="1345565"/>
            <a:ext cx="1442577" cy="754750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Step 1. Dynamo – Revit 3D Model 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추출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56255" y="3140968"/>
            <a:ext cx="1543986" cy="575089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Step2. Dynamo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이용한 가상 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59996" y="4987827"/>
            <a:ext cx="1447557" cy="765075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Step3. WM Code Matching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&amp; Excel Export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5886"/>
          <a:stretch/>
        </p:blipFill>
        <p:spPr>
          <a:xfrm>
            <a:off x="2302045" y="3971332"/>
            <a:ext cx="3535036" cy="253387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58501" y="4764922"/>
            <a:ext cx="1711150" cy="344960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Step4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4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터파기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294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3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개요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Generative Design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marL="288000" lvl="1" indent="0">
              <a:buNone/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3" y="1628800"/>
            <a:ext cx="2023210" cy="13445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3790" t="7502" r="6567" b="6215"/>
          <a:stretch/>
        </p:blipFill>
        <p:spPr>
          <a:xfrm>
            <a:off x="630853" y="3071293"/>
            <a:ext cx="4610179" cy="32131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362" y="817449"/>
            <a:ext cx="2308992" cy="51048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845693" y="5479522"/>
            <a:ext cx="3393354" cy="88929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 smtClean="0">
                <a:solidFill>
                  <a:schemeClr val="tx1"/>
                </a:solidFill>
              </a:rPr>
              <a:t>Generative Design Study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를 </a:t>
            </a:r>
            <a:r>
              <a:rPr lang="ko-KR" altLang="en-US" sz="1300" spc="-30" dirty="0">
                <a:solidFill>
                  <a:schemeClr val="tx1"/>
                </a:solidFill>
              </a:rPr>
              <a:t>작성한 후 결과를 탐색하여 설계 과제를 가장 잘 해결할 결과를 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찾고</a:t>
            </a:r>
            <a:r>
              <a:rPr lang="en-US" altLang="ko-KR" sz="1300" spc="-30" dirty="0" smtClean="0">
                <a:solidFill>
                  <a:schemeClr val="tx1"/>
                </a:solidFill>
              </a:rPr>
              <a:t> 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선택한 결과를 모델에 통합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80303" y="837881"/>
            <a:ext cx="2958744" cy="76617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>
                <a:solidFill>
                  <a:schemeClr val="tx1"/>
                </a:solidFill>
              </a:rPr>
              <a:t>Generative </a:t>
            </a:r>
            <a:r>
              <a:rPr lang="en-US" altLang="ko-KR" sz="1300" spc="-30" dirty="0" smtClean="0">
                <a:solidFill>
                  <a:schemeClr val="tx1"/>
                </a:solidFill>
              </a:rPr>
              <a:t>Design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에서 </a:t>
            </a:r>
            <a:r>
              <a:rPr lang="ko-KR" altLang="en-US" sz="1300" spc="-30" dirty="0">
                <a:solidFill>
                  <a:schemeClr val="tx1"/>
                </a:solidFill>
              </a:rPr>
              <a:t>설계 대안</a:t>
            </a:r>
            <a:r>
              <a:rPr lang="en-US" altLang="ko-KR" sz="1300" spc="-30" dirty="0">
                <a:solidFill>
                  <a:schemeClr val="tx1"/>
                </a:solidFill>
              </a:rPr>
              <a:t>(</a:t>
            </a:r>
            <a:r>
              <a:rPr lang="ko-KR" altLang="en-US" sz="1300" spc="-30" dirty="0">
                <a:solidFill>
                  <a:schemeClr val="tx1"/>
                </a:solidFill>
              </a:rPr>
              <a:t>결과</a:t>
            </a:r>
            <a:r>
              <a:rPr lang="en-US" altLang="ko-KR" sz="1300" spc="-30" dirty="0">
                <a:solidFill>
                  <a:schemeClr val="tx1"/>
                </a:solidFill>
              </a:rPr>
              <a:t>)</a:t>
            </a:r>
            <a:r>
              <a:rPr lang="ko-KR" altLang="en-US" sz="1300" spc="-30" dirty="0">
                <a:solidFill>
                  <a:schemeClr val="tx1"/>
                </a:solidFill>
              </a:rPr>
              <a:t>을 생성할 때 사용할 목표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구속 조건 </a:t>
            </a:r>
            <a:r>
              <a:rPr lang="ko-KR" altLang="en-US" sz="1300" spc="-30" dirty="0">
                <a:solidFill>
                  <a:schemeClr val="tx1"/>
                </a:solidFill>
              </a:rPr>
              <a:t>및 기타 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입력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62115" y="1807250"/>
            <a:ext cx="3868556" cy="110486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1300" spc="-30" dirty="0" smtClean="0">
                <a:solidFill>
                  <a:schemeClr val="tx1"/>
                </a:solidFill>
              </a:rPr>
              <a:t>설계 </a:t>
            </a:r>
            <a:r>
              <a:rPr lang="ko-KR" altLang="en-US" sz="1300" spc="-30" dirty="0">
                <a:solidFill>
                  <a:schemeClr val="tx1"/>
                </a:solidFill>
              </a:rPr>
              <a:t>탐색 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프로세스</a:t>
            </a:r>
            <a:r>
              <a:rPr lang="en-US" altLang="ko-KR" sz="1300" spc="-30" dirty="0" smtClean="0">
                <a:solidFill>
                  <a:schemeClr val="tx1"/>
                </a:solidFill>
              </a:rPr>
              <a:t>. 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엔지니어가 성능 </a:t>
            </a:r>
            <a:r>
              <a:rPr lang="ko-KR" altLang="en-US" sz="1300" spc="-30" dirty="0">
                <a:solidFill>
                  <a:schemeClr val="tx1"/>
                </a:solidFill>
              </a:rPr>
              <a:t>또는 공간 요구사항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재료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제조 방법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비용</a:t>
            </a:r>
            <a:r>
              <a:rPr lang="en-US" altLang="ko-KR" sz="1300" spc="-30" dirty="0" smtClean="0">
                <a:solidFill>
                  <a:schemeClr val="tx1"/>
                </a:solidFill>
              </a:rPr>
              <a:t>,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 구속 조건과 </a:t>
            </a:r>
            <a:r>
              <a:rPr lang="ko-KR" altLang="en-US" sz="1300" spc="-30" dirty="0">
                <a:solidFill>
                  <a:schemeClr val="tx1"/>
                </a:solidFill>
              </a:rPr>
              <a:t>같은 매개변수와 함께 설계 목표를 </a:t>
            </a:r>
            <a:r>
              <a:rPr lang="ko-KR" altLang="en-US" sz="1300" spc="-30" dirty="0" smtClean="0">
                <a:solidFill>
                  <a:schemeClr val="tx1"/>
                </a:solidFill>
              </a:rPr>
              <a:t>입력하여 최적의 설계 대안 결과 도출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12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마스터 </a:t>
            </a:r>
            <a:r>
              <a:rPr lang="ko-KR" altLang="en-US" dirty="0" err="1" smtClean="0"/>
              <a:t>플래닝</a:t>
            </a:r>
            <a:r>
              <a:rPr lang="en-US" altLang="ko-KR" dirty="0" smtClean="0"/>
              <a:t>, Parsons (</a:t>
            </a:r>
            <a:r>
              <a:rPr lang="ko-KR" altLang="en-US" dirty="0" smtClean="0"/>
              <a:t>미국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General Arrangement for Plant</a:t>
            </a:r>
            <a:r>
              <a:rPr lang="ko-KR" altLang="en-US" dirty="0" smtClean="0"/>
              <a:t> </a:t>
            </a:r>
            <a:r>
              <a:rPr lang="en-US" altLang="ko-KR" dirty="0" smtClean="0"/>
              <a:t>Building </a:t>
            </a:r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/>
          <a:stretch/>
        </p:blipFill>
        <p:spPr>
          <a:xfrm>
            <a:off x="1513988" y="1898546"/>
            <a:ext cx="8020711" cy="44827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4488" y="3429000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 smtClean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 smtClean="0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 smtClean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300" spc="-30" dirty="0" smtClean="0">
                <a:solidFill>
                  <a:schemeClr val="tx1"/>
                </a:solidFill>
              </a:rPr>
              <a:t>태양열 </a:t>
            </a:r>
            <a:r>
              <a:rPr lang="ko-KR" altLang="en-US" sz="1300" spc="-30" dirty="0">
                <a:solidFill>
                  <a:schemeClr val="tx1"/>
                </a:solidFill>
              </a:rPr>
              <a:t>획득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주요 전망 및 보행자 순환을 위해 설계의 주거 지역을 최대화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9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 bwMode="auto">
          <a:xfrm>
            <a:off x="12858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dirty="0" smtClean="0"/>
              <a:t>목차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76536" y="764704"/>
            <a:ext cx="4032448" cy="58705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플랜트</a:t>
            </a:r>
            <a:r>
              <a:rPr lang="ko-KR" altLang="en-US" dirty="0" smtClean="0"/>
              <a:t>건축팀</a:t>
            </a:r>
            <a:r>
              <a:rPr lang="ko-KR" altLang="en-US" dirty="0" smtClean="0"/>
              <a:t> </a:t>
            </a:r>
            <a:r>
              <a:rPr lang="en-US" altLang="ko-KR" dirty="0"/>
              <a:t>BIM </a:t>
            </a:r>
            <a:r>
              <a:rPr lang="ko-KR" altLang="en-US" dirty="0"/>
              <a:t>성숙도</a:t>
            </a:r>
            <a:endParaRPr lang="en-US" altLang="ko-KR" dirty="0"/>
          </a:p>
          <a:p>
            <a:pPr>
              <a:defRPr/>
            </a:pPr>
            <a:r>
              <a:rPr lang="ko-KR" altLang="en-US" dirty="0" smtClean="0"/>
              <a:t>과제 개요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플랜트건축설계팀 </a:t>
            </a:r>
            <a:r>
              <a:rPr lang="ko-KR" altLang="en-US" dirty="0"/>
              <a:t>개발 </a:t>
            </a:r>
            <a:r>
              <a:rPr lang="ko-KR" altLang="en-US" dirty="0" smtClean="0"/>
              <a:t>계획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정보 모델링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정보 </a:t>
            </a:r>
            <a:r>
              <a:rPr lang="en-US" altLang="ko-KR" dirty="0"/>
              <a:t>Input / Output </a:t>
            </a:r>
            <a:r>
              <a:rPr lang="ko-KR" altLang="en-US" dirty="0"/>
              <a:t>도구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정보의 생성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정보의 활용</a:t>
            </a:r>
            <a:endParaRPr lang="en-US" altLang="ko-KR" dirty="0" smtClean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4664968" y="764704"/>
            <a:ext cx="4680519" cy="5870575"/>
          </a:xfrm>
          <a:prstGeom prst="rect">
            <a:avLst/>
          </a:prstGeom>
        </p:spPr>
        <p:txBody>
          <a:bodyPr/>
          <a:lstStyle>
            <a:lvl1pPr marL="180000" indent="-432000" algn="l" rtl="0" eaLnBrk="0" fontAlgn="base" latinLnBrk="1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romanUcPeriod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arenR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 startAt="4"/>
              <a:defRPr/>
            </a:pPr>
            <a:r>
              <a:rPr kumimoji="0" lang="en-US" altLang="ko-KR" dirty="0" smtClean="0"/>
              <a:t>Modeling </a:t>
            </a:r>
            <a:r>
              <a:rPr kumimoji="0" lang="ko-KR" altLang="en-US" dirty="0" smtClean="0"/>
              <a:t>되지 않는</a:t>
            </a:r>
            <a:r>
              <a:rPr kumimoji="0" lang="en-US" altLang="ko-KR" dirty="0" smtClean="0"/>
              <a:t> Item</a:t>
            </a:r>
            <a:r>
              <a:rPr kumimoji="0" lang="ko-KR" altLang="en-US" dirty="0" smtClean="0"/>
              <a:t>의 물량 산출</a:t>
            </a:r>
            <a:endParaRPr kumimoji="0" lang="en-US" altLang="ko-KR" dirty="0" smtClean="0"/>
          </a:p>
          <a:p>
            <a:pPr lvl="1">
              <a:defRPr/>
            </a:pPr>
            <a:r>
              <a:rPr kumimoji="0" lang="ko-KR" altLang="en-US" dirty="0" smtClean="0"/>
              <a:t>물량 산출 전략 </a:t>
            </a:r>
            <a:r>
              <a:rPr kumimoji="0" lang="en-US" altLang="ko-KR" dirty="0" smtClean="0"/>
              <a:t>Category</a:t>
            </a:r>
          </a:p>
          <a:p>
            <a:pPr lvl="1">
              <a:defRPr/>
            </a:pPr>
            <a:r>
              <a:rPr kumimoji="0" lang="en-US" altLang="ko-KR" dirty="0" smtClean="0"/>
              <a:t>Category 2 </a:t>
            </a:r>
            <a:r>
              <a:rPr kumimoji="0" lang="ko-KR" altLang="en-US" dirty="0" smtClean="0"/>
              <a:t>물량 산출</a:t>
            </a:r>
            <a:endParaRPr kumimoji="0" lang="en-US" altLang="ko-KR" dirty="0" smtClean="0"/>
          </a:p>
          <a:p>
            <a:pPr lvl="1">
              <a:defRPr/>
            </a:pPr>
            <a:r>
              <a:rPr kumimoji="0" lang="en-US" altLang="ko-KR" dirty="0" smtClean="0"/>
              <a:t>C</a:t>
            </a:r>
            <a:r>
              <a:rPr kumimoji="0" lang="en-US" altLang="ko-KR" dirty="0"/>
              <a:t>ategory </a:t>
            </a:r>
            <a:r>
              <a:rPr kumimoji="0" lang="en-US" altLang="ko-KR" dirty="0" smtClean="0"/>
              <a:t>3 </a:t>
            </a:r>
            <a:r>
              <a:rPr kumimoji="0" lang="ko-KR" altLang="en-US" dirty="0"/>
              <a:t>물량 산출</a:t>
            </a:r>
            <a:endParaRPr kumimoji="0" lang="en-US" altLang="ko-KR" dirty="0" smtClean="0"/>
          </a:p>
          <a:p>
            <a:pPr>
              <a:buAutoNum type="romanUcPeriod" startAt="4"/>
              <a:defRPr/>
            </a:pPr>
            <a:r>
              <a:rPr kumimoji="0" lang="en-US" altLang="ko-KR" dirty="0" smtClean="0"/>
              <a:t>Generative Design</a:t>
            </a:r>
          </a:p>
          <a:p>
            <a:pPr lvl="1">
              <a:defRPr/>
            </a:pPr>
            <a:r>
              <a:rPr kumimoji="0" lang="en-US" altLang="ko-KR" dirty="0" smtClean="0"/>
              <a:t>Generative Design </a:t>
            </a:r>
            <a:r>
              <a:rPr kumimoji="0" lang="ko-KR" altLang="en-US" dirty="0" smtClean="0"/>
              <a:t>개요</a:t>
            </a:r>
            <a:endParaRPr kumimoji="0" lang="en-US" altLang="ko-KR" dirty="0" smtClean="0"/>
          </a:p>
          <a:p>
            <a:pPr lvl="1">
              <a:defRPr/>
            </a:pPr>
            <a:r>
              <a:rPr kumimoji="0" lang="en-US" altLang="ko-KR" dirty="0"/>
              <a:t>Generative Design </a:t>
            </a:r>
            <a:r>
              <a:rPr kumimoji="0" lang="ko-KR" altLang="en-US" dirty="0" smtClean="0"/>
              <a:t>활용</a:t>
            </a:r>
            <a:endParaRPr kumimoji="0" lang="en-US" altLang="ko-KR" dirty="0" smtClean="0"/>
          </a:p>
          <a:p>
            <a:pPr lvl="1">
              <a:defRPr/>
            </a:pPr>
            <a:r>
              <a:rPr kumimoji="0" lang="en-US" altLang="ko-KR" dirty="0"/>
              <a:t>Generative Design </a:t>
            </a:r>
            <a:r>
              <a:rPr kumimoji="0" lang="ko-KR" altLang="en-US" dirty="0" smtClean="0"/>
              <a:t>적용</a:t>
            </a:r>
            <a:endParaRPr kumimoji="0" lang="en-US" altLang="ko-KR" dirty="0" smtClean="0"/>
          </a:p>
          <a:p>
            <a:pPr marL="0" indent="0">
              <a:buFont typeface="+mj-lt"/>
              <a:buNone/>
              <a:defRPr/>
            </a:pPr>
            <a:endParaRPr kumimoji="0" lang="en-US" altLang="ko-KR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철근콘크리트 최적화</a:t>
            </a:r>
            <a:r>
              <a:rPr lang="en-US" altLang="ko-KR" dirty="0" smtClean="0"/>
              <a:t>, Hone Structures (</a:t>
            </a:r>
            <a:r>
              <a:rPr lang="ko-KR" altLang="en-US" dirty="0" smtClean="0"/>
              <a:t>브라질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Steam Turbine Foundation </a:t>
            </a:r>
            <a:r>
              <a:rPr lang="ko-KR" altLang="en-US" dirty="0" smtClean="0"/>
              <a:t>철근 최적화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44488" y="3429000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 smtClean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 smtClean="0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 smtClean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400" dirty="0">
                <a:solidFill>
                  <a:schemeClr val="tx1"/>
                </a:solidFill>
              </a:rPr>
              <a:t>비용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무게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재료 사용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제작 시간 및 </a:t>
            </a:r>
            <a:r>
              <a:rPr lang="ko-KR" altLang="en-US" sz="1400" dirty="0" smtClean="0">
                <a:solidFill>
                  <a:schemeClr val="tx1"/>
                </a:solidFill>
              </a:rPr>
              <a:t>구조성능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882930"/>
            <a:ext cx="7704286" cy="43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9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dirty="0" smtClean="0"/>
              <a:t>Generative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Room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Planning</a:t>
            </a:r>
          </a:p>
          <a:p>
            <a:pPr lvl="2">
              <a:defRPr/>
            </a:pPr>
            <a:r>
              <a:rPr lang="ko-KR" altLang="en-US" dirty="0" smtClean="0"/>
              <a:t>각 팀이 요구하는 </a:t>
            </a:r>
            <a:r>
              <a:rPr lang="en-US" altLang="ko-KR" dirty="0" smtClean="0"/>
              <a:t>Room</a:t>
            </a:r>
            <a:r>
              <a:rPr lang="ko-KR" altLang="en-US" dirty="0" smtClean="0"/>
              <a:t>의 규모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인접성 조건으로 최적 면적의 </a:t>
            </a:r>
            <a:r>
              <a:rPr lang="en-US" altLang="ko-KR" dirty="0" smtClean="0"/>
              <a:t>Plan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12" y="4448033"/>
            <a:ext cx="4114227" cy="20613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2204864"/>
            <a:ext cx="4336252" cy="17726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050" y="1835531"/>
            <a:ext cx="1583606" cy="307777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algn="ctr" latinLnBrk="0">
              <a:spcBef>
                <a:spcPts val="300"/>
              </a:spcBef>
              <a:defRPr sz="1400" b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Step 1. </a:t>
            </a:r>
            <a:r>
              <a:rPr lang="ko-KR" altLang="en-US" dirty="0" err="1">
                <a:solidFill>
                  <a:schemeClr val="tx1"/>
                </a:solidFill>
              </a:rPr>
              <a:t>코어배치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47" y="4601728"/>
            <a:ext cx="4332404" cy="15445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03903" y="4131424"/>
            <a:ext cx="2077812" cy="307777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algn="ctr" latinLnBrk="0">
              <a:spcBef>
                <a:spcPts val="300"/>
              </a:spcBef>
              <a:defRPr sz="1400" b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Step 2. </a:t>
            </a:r>
            <a:r>
              <a:rPr lang="ko-KR" altLang="en-US" dirty="0">
                <a:solidFill>
                  <a:schemeClr val="tx1"/>
                </a:solidFill>
              </a:rPr>
              <a:t>잔여 룸 층별 배치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6306" y="4051460"/>
            <a:ext cx="2182008" cy="307777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algn="ctr" latinLnBrk="0">
              <a:spcBef>
                <a:spcPts val="300"/>
              </a:spcBef>
              <a:defRPr sz="1400" b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Step 3. </a:t>
            </a:r>
            <a:r>
              <a:rPr lang="ko-KR" altLang="en-US" dirty="0" err="1">
                <a:solidFill>
                  <a:schemeClr val="tx1"/>
                </a:solidFill>
              </a:rPr>
              <a:t>자동배치</a:t>
            </a:r>
            <a:r>
              <a:rPr lang="ko-KR" altLang="en-US" dirty="0">
                <a:solidFill>
                  <a:schemeClr val="tx1"/>
                </a:solidFill>
              </a:rPr>
              <a:t> 및 시각화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97186" y="662593"/>
            <a:ext cx="1440159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동영상 시연</a:t>
            </a:r>
            <a:endParaRPr lang="en-US" altLang="ko-KR" sz="2000" dirty="0" smtClean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744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32" y="1196752"/>
            <a:ext cx="4485163" cy="22974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2431"/>
          <a:stretch/>
        </p:blipFill>
        <p:spPr>
          <a:xfrm>
            <a:off x="431463" y="1198910"/>
            <a:ext cx="4485163" cy="22937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032" y="3888981"/>
            <a:ext cx="4585903" cy="24772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404112" y="3915756"/>
            <a:ext cx="4480480" cy="2424533"/>
            <a:chOff x="10291232" y="-5694260"/>
            <a:chExt cx="12109990" cy="65531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1232" y="-5694260"/>
              <a:ext cx="12103520" cy="65531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21812512" y="561976"/>
              <a:ext cx="588710" cy="296872"/>
            </a:xfrm>
            <a:prstGeom prst="rect">
              <a:avLst/>
            </a:prstGeom>
            <a:noFill/>
            <a:ln w="412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04728" y="3527194"/>
            <a:ext cx="5073492" cy="307777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algn="ctr" latinLnBrk="0">
              <a:spcBef>
                <a:spcPts val="300"/>
              </a:spcBef>
              <a:defRPr sz="1400" b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Step </a:t>
            </a:r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err="1" smtClean="0">
                <a:solidFill>
                  <a:schemeClr val="tx1"/>
                </a:solidFill>
              </a:rPr>
              <a:t>설계목표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Factor </a:t>
            </a:r>
            <a:r>
              <a:rPr lang="ko-KR" altLang="en-US" dirty="0" err="1">
                <a:solidFill>
                  <a:schemeClr val="tx1"/>
                </a:solidFill>
              </a:rPr>
              <a:t>필터링을</a:t>
            </a:r>
            <a:r>
              <a:rPr lang="ko-KR" altLang="en-US" dirty="0">
                <a:solidFill>
                  <a:schemeClr val="tx1"/>
                </a:solidFill>
              </a:rPr>
              <a:t> 통해 배치들 중 </a:t>
            </a:r>
            <a:r>
              <a:rPr lang="ko-KR" altLang="en-US" dirty="0" err="1" smtClean="0">
                <a:solidFill>
                  <a:schemeClr val="tx1"/>
                </a:solidFill>
              </a:rPr>
              <a:t>최적배치안</a:t>
            </a:r>
            <a:r>
              <a:rPr lang="ko-KR" altLang="en-US" dirty="0" smtClean="0">
                <a:solidFill>
                  <a:schemeClr val="tx1"/>
                </a:solidFill>
              </a:rPr>
              <a:t> 선정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1509" y="6440676"/>
            <a:ext cx="2753659" cy="307777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algn="ctr" latinLnBrk="0">
              <a:spcBef>
                <a:spcPts val="300"/>
              </a:spcBef>
              <a:defRPr sz="1400" b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Step </a:t>
            </a:r>
            <a:r>
              <a:rPr lang="en-US" altLang="ko-KR" dirty="0" smtClean="0">
                <a:solidFill>
                  <a:schemeClr val="tx1"/>
                </a:solidFill>
              </a:rPr>
              <a:t>5. </a:t>
            </a:r>
            <a:r>
              <a:rPr lang="ko-KR" altLang="en-US" dirty="0" smtClean="0">
                <a:solidFill>
                  <a:schemeClr val="tx1"/>
                </a:solidFill>
              </a:rPr>
              <a:t>최적 </a:t>
            </a:r>
            <a:r>
              <a:rPr lang="ko-KR" altLang="en-US" dirty="0" err="1" smtClean="0">
                <a:solidFill>
                  <a:schemeClr val="tx1"/>
                </a:solidFill>
              </a:rPr>
              <a:t>설계안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3D </a:t>
            </a:r>
            <a:r>
              <a:rPr lang="ko-KR" altLang="en-US" dirty="0" smtClean="0">
                <a:solidFill>
                  <a:schemeClr val="tx1"/>
                </a:solidFill>
              </a:rPr>
              <a:t>모델 생성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97186" y="662593"/>
            <a:ext cx="1440159" cy="3600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동영상 시연</a:t>
            </a:r>
            <a:endParaRPr lang="en-US" altLang="ko-KR" sz="2000" dirty="0" smtClean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dirty="0" smtClean="0"/>
              <a:t>Generative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1770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8689" y="3284984"/>
            <a:ext cx="804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440997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280592" y="1484784"/>
            <a:ext cx="7821656" cy="4805081"/>
            <a:chOff x="486146" y="863052"/>
            <a:chExt cx="8162475" cy="531596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28165" t="28181" r="9302" b="4532"/>
            <a:stretch/>
          </p:blipFill>
          <p:spPr>
            <a:xfrm>
              <a:off x="486146" y="863052"/>
              <a:ext cx="8162475" cy="4766483"/>
            </a:xfrm>
            <a:prstGeom prst="rect">
              <a:avLst/>
            </a:prstGeom>
          </p:spPr>
        </p:pic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89982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</a:t>
              </a:r>
              <a:endParaRPr lang="en-US" altLang="ko-KR" sz="20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58337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</a:t>
              </a:r>
              <a:endParaRPr lang="en-US" altLang="ko-KR" sz="20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6029927" y="1371956"/>
              <a:ext cx="2485917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BIM Data</a:t>
              </a:r>
              <a:endParaRPr lang="en-US" altLang="ko-KR" sz="20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6587395" y="3074947"/>
              <a:ext cx="1928449" cy="3104074"/>
            </a:xfrm>
            <a:prstGeom prst="rect">
              <a:avLst/>
            </a:prstGeom>
            <a:solidFill>
              <a:schemeClr val="bg1"/>
            </a:solidFill>
            <a:ln cap="sq"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36000" rIns="108000" bIns="36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Information</a:t>
              </a:r>
            </a:p>
            <a:p>
              <a:r>
                <a:rPr lang="en-US" altLang="ko-KR" sz="1200" b="1" dirty="0" smtClean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Advanced WBS, Work Master </a:t>
              </a:r>
              <a:r>
                <a:rPr lang="ko-KR" altLang="en-US" sz="1200" b="1" dirty="0" smtClean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</a:t>
              </a:r>
              <a:r>
                <a:rPr lang="ko-KR" altLang="en-US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단위 적용</a:t>
              </a:r>
              <a:endParaRPr lang="en-US" altLang="ko-KR" sz="1200" b="1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프로젝트 정보</a:t>
              </a:r>
              <a:endParaRPr lang="en-US" altLang="ko-KR" sz="12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문서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정보</a:t>
              </a:r>
              <a:endParaRPr lang="en-US" altLang="ko-KR" sz="12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물량 정보</a:t>
              </a:r>
              <a:endParaRPr lang="en-US" altLang="ko-KR" sz="12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자재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재료 정보</a:t>
              </a:r>
              <a:endParaRPr lang="en-US" altLang="ko-KR" sz="12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Cost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Schedule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 Resource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위치정보</a:t>
              </a:r>
              <a:endParaRPr lang="en-US" altLang="ko-KR" sz="1200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필요한 모든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130821" y="4353383"/>
              <a:ext cx="641364" cy="541275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Line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482211" y="4307217"/>
              <a:ext cx="1728192" cy="587441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Surface, Solid</a:t>
              </a:r>
            </a:p>
          </p:txBody>
        </p:sp>
      </p:grp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dirty="0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1424608" y="5384524"/>
            <a:ext cx="4771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isn’t just about architecture. ‘Building’ should be considered as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 verb ‘to build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’ rather than the noun ‘a building’.</a:t>
            </a:r>
            <a:endParaRPr lang="ko-KR" altLang="en-US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100943" y="1148589"/>
            <a:ext cx="5559652" cy="598473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: Building </a:t>
            </a: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</a:t>
            </a: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Modeling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323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플랜트사업본부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성숙도</a:t>
            </a: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dirty="0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95" y="1845560"/>
            <a:ext cx="6431785" cy="40929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3900821" y="6103711"/>
            <a:ext cx="2448272" cy="349477"/>
          </a:xfrm>
          <a:prstGeom prst="rect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Bew-Richard BIM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성숙도 모델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14986" y="2379275"/>
            <a:ext cx="765923" cy="216000"/>
          </a:xfrm>
          <a:prstGeom prst="rect">
            <a:avLst/>
          </a:prstGeom>
          <a:solidFill>
            <a:srgbClr val="FFFF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9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2011~2015</a:t>
            </a:r>
            <a:r>
              <a:rPr lang="ko-KR" altLang="en-US" sz="9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폭발 1 18"/>
          <p:cNvSpPr/>
          <p:nvPr/>
        </p:nvSpPr>
        <p:spPr>
          <a:xfrm>
            <a:off x="4324445" y="299695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986500" y="1443080"/>
            <a:ext cx="994613" cy="300806"/>
          </a:xfrm>
          <a:prstGeom prst="wedgeRoundRectCallout">
            <a:avLst>
              <a:gd name="adj1" fmla="val 93491"/>
              <a:gd name="adj2" fmla="val 486654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2021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endParaRPr lang="ko-KR" altLang="en-US" sz="1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4354" y="2140044"/>
            <a:ext cx="1332302" cy="158308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0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문서기반의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-2D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 및 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상세작업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선형적인 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대립관계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위험분담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상호운용성의 부족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7589" y="4084439"/>
            <a:ext cx="1339067" cy="159772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1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 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지향의 모델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조직화된 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시각화의 능률화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모델으로부터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기본적인 정보 추출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등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30949" y="2120082"/>
            <a:ext cx="1394151" cy="131151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2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공유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교환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-4D, 5D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제품을 위한 다양한 분석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분야간의 의견 충돌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121352" y="4089585"/>
            <a:ext cx="1551248" cy="16561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3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다차원의 모델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선행단계에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대한 복합적인 분석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지속가능성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시공성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</a:t>
            </a: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통합된 데이터베이스를 통해 다양한 분야에서 모델 활용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능률적인 의사소통의 동조화</a:t>
            </a:r>
            <a:endParaRPr lang="en-US" altLang="ko-KR" sz="10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협업을 위한 멀티서버기술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5385048" y="1379794"/>
            <a:ext cx="1115944" cy="216024"/>
          </a:xfrm>
          <a:prstGeom prst="wedgeRoundRectCallout">
            <a:avLst>
              <a:gd name="adj1" fmla="val -95588"/>
              <a:gd name="adj2" fmla="val 415795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미국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유럽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싱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4641852" y="1562100"/>
            <a:ext cx="0" cy="4376413"/>
          </a:xfrm>
          <a:prstGeom prst="line">
            <a:avLst/>
          </a:prstGeom>
          <a:ln w="412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76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73" y="4660336"/>
            <a:ext cx="2218265" cy="115922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01194" y="980728"/>
            <a:ext cx="7513873" cy="4580747"/>
            <a:chOff x="344488" y="2685258"/>
            <a:chExt cx="7513873" cy="4580747"/>
          </a:xfrm>
        </p:grpSpPr>
        <p:sp>
          <p:nvSpPr>
            <p:cNvPr id="27" name="직사각형 26"/>
            <p:cNvSpPr/>
            <p:nvPr/>
          </p:nvSpPr>
          <p:spPr>
            <a:xfrm>
              <a:off x="2252700" y="2859365"/>
              <a:ext cx="1656184" cy="32766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kumimoji="0" lang="en-US" altLang="ko-KR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kumimoji="0" lang="en-US" altLang="ko-KR" sz="11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Model</a:t>
              </a:r>
              <a:r>
                <a:rPr kumimoji="0" lang="ko-KR" altLang="en-US" sz="11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수준 </a:t>
              </a:r>
              <a:r>
                <a:rPr kumimoji="0" lang="ko-KR" altLang="en-US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고도화</a:t>
              </a:r>
              <a:endParaRPr kumimoji="0"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47221" y="2859365"/>
              <a:ext cx="2233971" cy="32439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kumimoji="0" lang="en-US" altLang="ko-KR" sz="11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Model</a:t>
              </a:r>
              <a:r>
                <a:rPr kumimoji="0" lang="ko-KR" altLang="en-US" sz="11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활용 및 자동화 수준 향상 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44488" y="4292433"/>
              <a:ext cx="1224136" cy="56317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kumimoji="0" lang="en-US" altLang="ko-KR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kumimoji="0" lang="en-US" altLang="ko-KR" sz="11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Family DB/Template </a:t>
              </a:r>
              <a:r>
                <a:rPr kumimoji="0" lang="ko-KR" altLang="en-US" sz="11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확장 및 </a:t>
              </a:r>
              <a:r>
                <a:rPr kumimoji="0" lang="en-US" altLang="ko-KR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2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Up-grade</a:t>
              </a:r>
              <a:endParaRPr kumimoji="0"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" name="톱니 모양의 오른쪽 화살표 29"/>
            <p:cNvSpPr/>
            <p:nvPr/>
          </p:nvSpPr>
          <p:spPr>
            <a:xfrm rot="10800000">
              <a:off x="1640632" y="4549685"/>
              <a:ext cx="396044" cy="216024"/>
            </a:xfrm>
            <a:prstGeom prst="notchedRightArrow">
              <a:avLst/>
            </a:prstGeom>
            <a:solidFill>
              <a:srgbClr val="FFC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31" name="톱니 모양의 오른쪽 화살표 30"/>
            <p:cNvSpPr/>
            <p:nvPr/>
          </p:nvSpPr>
          <p:spPr>
            <a:xfrm>
              <a:off x="4016896" y="2954165"/>
              <a:ext cx="336521" cy="229594"/>
            </a:xfrm>
            <a:prstGeom prst="notchedRightArrow">
              <a:avLst/>
            </a:prstGeom>
            <a:solidFill>
              <a:srgbClr val="FFC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46" name="아래로 구부러진 화살표 45"/>
            <p:cNvSpPr/>
            <p:nvPr/>
          </p:nvSpPr>
          <p:spPr>
            <a:xfrm rot="18708868">
              <a:off x="724103" y="3350660"/>
              <a:ext cx="1689044" cy="358239"/>
            </a:xfrm>
            <a:prstGeom prst="curvedDownArrow">
              <a:avLst>
                <a:gd name="adj1" fmla="val 25000"/>
                <a:gd name="adj2" fmla="val 67409"/>
                <a:gd name="adj3" fmla="val 49920"/>
              </a:avLst>
            </a:prstGeom>
            <a:solidFill>
              <a:srgbClr val="FFC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2050596" y="3346995"/>
              <a:ext cx="5530074" cy="2896746"/>
              <a:chOff x="1368944" y="3349716"/>
              <a:chExt cx="6644654" cy="2973914"/>
            </a:xfrm>
          </p:grpSpPr>
          <p:sp>
            <p:nvSpPr>
              <p:cNvPr id="49" name="자유형 48"/>
              <p:cNvSpPr/>
              <p:nvPr/>
            </p:nvSpPr>
            <p:spPr>
              <a:xfrm>
                <a:off x="3904922" y="3508548"/>
                <a:ext cx="4108676" cy="1727171"/>
              </a:xfrm>
              <a:custGeom>
                <a:avLst/>
                <a:gdLst>
                  <a:gd name="connsiteX0" fmla="*/ 9426 w 5910606"/>
                  <a:gd name="connsiteY0" fmla="*/ 0 h 3431356"/>
                  <a:gd name="connsiteX1" fmla="*/ 2545237 w 5910606"/>
                  <a:gd name="connsiteY1" fmla="*/ 0 h 3431356"/>
                  <a:gd name="connsiteX2" fmla="*/ 2545237 w 5910606"/>
                  <a:gd name="connsiteY2" fmla="*/ 1508288 h 3431356"/>
                  <a:gd name="connsiteX3" fmla="*/ 3054285 w 5910606"/>
                  <a:gd name="connsiteY3" fmla="*/ 2017336 h 3431356"/>
                  <a:gd name="connsiteX4" fmla="*/ 5910606 w 5910606"/>
                  <a:gd name="connsiteY4" fmla="*/ 2017336 h 3431356"/>
                  <a:gd name="connsiteX5" fmla="*/ 5910606 w 5910606"/>
                  <a:gd name="connsiteY5" fmla="*/ 3431356 h 3431356"/>
                  <a:gd name="connsiteX6" fmla="*/ 3148552 w 5910606"/>
                  <a:gd name="connsiteY6" fmla="*/ 3431356 h 3431356"/>
                  <a:gd name="connsiteX7" fmla="*/ 3148552 w 5910606"/>
                  <a:gd name="connsiteY7" fmla="*/ 2526383 h 3431356"/>
                  <a:gd name="connsiteX8" fmla="*/ 2243579 w 5910606"/>
                  <a:gd name="connsiteY8" fmla="*/ 1621410 h 3431356"/>
                  <a:gd name="connsiteX9" fmla="*/ 0 w 5910606"/>
                  <a:gd name="connsiteY9" fmla="*/ 1621410 h 3431356"/>
                  <a:gd name="connsiteX10" fmla="*/ 9426 w 5910606"/>
                  <a:gd name="connsiteY10" fmla="*/ 0 h 3431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10606" h="3431356">
                    <a:moveTo>
                      <a:pt x="9426" y="0"/>
                    </a:moveTo>
                    <a:lnTo>
                      <a:pt x="2545237" y="0"/>
                    </a:lnTo>
                    <a:lnTo>
                      <a:pt x="2545237" y="1508288"/>
                    </a:lnTo>
                    <a:lnTo>
                      <a:pt x="3054285" y="2017336"/>
                    </a:lnTo>
                    <a:lnTo>
                      <a:pt x="5910606" y="2017336"/>
                    </a:lnTo>
                    <a:lnTo>
                      <a:pt x="5910606" y="3431356"/>
                    </a:lnTo>
                    <a:lnTo>
                      <a:pt x="3148552" y="3431356"/>
                    </a:lnTo>
                    <a:lnTo>
                      <a:pt x="3148552" y="2526383"/>
                    </a:lnTo>
                    <a:lnTo>
                      <a:pt x="2243579" y="1621410"/>
                    </a:lnTo>
                    <a:lnTo>
                      <a:pt x="0" y="1621410"/>
                    </a:lnTo>
                    <a:lnTo>
                      <a:pt x="9426" y="0"/>
                    </a:lnTo>
                    <a:close/>
                  </a:path>
                </a:pathLst>
              </a:custGeom>
              <a:solidFill>
                <a:srgbClr val="FFFF99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1368944" y="3397192"/>
                <a:ext cx="3145398" cy="2926438"/>
              </a:xfrm>
              <a:custGeom>
                <a:avLst/>
                <a:gdLst>
                  <a:gd name="connsiteX0" fmla="*/ 235671 w 4524866"/>
                  <a:gd name="connsiteY0" fmla="*/ 0 h 5109328"/>
                  <a:gd name="connsiteX1" fmla="*/ 3450211 w 4524866"/>
                  <a:gd name="connsiteY1" fmla="*/ 0 h 5109328"/>
                  <a:gd name="connsiteX2" fmla="*/ 3450211 w 4524866"/>
                  <a:gd name="connsiteY2" fmla="*/ 1677971 h 5109328"/>
                  <a:gd name="connsiteX3" fmla="*/ 3271102 w 4524866"/>
                  <a:gd name="connsiteY3" fmla="*/ 1857080 h 5109328"/>
                  <a:gd name="connsiteX4" fmla="*/ 3271102 w 4524866"/>
                  <a:gd name="connsiteY4" fmla="*/ 3421930 h 5109328"/>
                  <a:gd name="connsiteX5" fmla="*/ 3271102 w 4524866"/>
                  <a:gd name="connsiteY5" fmla="*/ 3987538 h 5109328"/>
                  <a:gd name="connsiteX6" fmla="*/ 3421931 w 4524866"/>
                  <a:gd name="connsiteY6" fmla="*/ 4138367 h 5109328"/>
                  <a:gd name="connsiteX7" fmla="*/ 4524866 w 4524866"/>
                  <a:gd name="connsiteY7" fmla="*/ 4138367 h 5109328"/>
                  <a:gd name="connsiteX8" fmla="*/ 4524866 w 4524866"/>
                  <a:gd name="connsiteY8" fmla="*/ 5109328 h 5109328"/>
                  <a:gd name="connsiteX9" fmla="*/ 1564850 w 4524866"/>
                  <a:gd name="connsiteY9" fmla="*/ 5109328 h 5109328"/>
                  <a:gd name="connsiteX10" fmla="*/ 1395168 w 4524866"/>
                  <a:gd name="connsiteY10" fmla="*/ 4939646 h 5109328"/>
                  <a:gd name="connsiteX11" fmla="*/ 1395168 w 4524866"/>
                  <a:gd name="connsiteY11" fmla="*/ 3930977 h 5109328"/>
                  <a:gd name="connsiteX12" fmla="*/ 179110 w 4524866"/>
                  <a:gd name="connsiteY12" fmla="*/ 3930977 h 5109328"/>
                  <a:gd name="connsiteX13" fmla="*/ 0 w 4524866"/>
                  <a:gd name="connsiteY13" fmla="*/ 3751867 h 5109328"/>
                  <a:gd name="connsiteX14" fmla="*/ 0 w 4524866"/>
                  <a:gd name="connsiteY14" fmla="*/ 169682 h 5109328"/>
                  <a:gd name="connsiteX15" fmla="*/ 235671 w 4524866"/>
                  <a:gd name="connsiteY15" fmla="*/ 0 h 510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24866" h="5109328">
                    <a:moveTo>
                      <a:pt x="235671" y="0"/>
                    </a:moveTo>
                    <a:lnTo>
                      <a:pt x="3450211" y="0"/>
                    </a:lnTo>
                    <a:lnTo>
                      <a:pt x="3450211" y="1677971"/>
                    </a:lnTo>
                    <a:lnTo>
                      <a:pt x="3271102" y="1857080"/>
                    </a:lnTo>
                    <a:lnTo>
                      <a:pt x="3271102" y="3421930"/>
                    </a:lnTo>
                    <a:lnTo>
                      <a:pt x="3271102" y="3987538"/>
                    </a:lnTo>
                    <a:lnTo>
                      <a:pt x="3421931" y="4138367"/>
                    </a:lnTo>
                    <a:lnTo>
                      <a:pt x="4524866" y="4138367"/>
                    </a:lnTo>
                    <a:lnTo>
                      <a:pt x="4524866" y="5109328"/>
                    </a:lnTo>
                    <a:lnTo>
                      <a:pt x="1564850" y="5109328"/>
                    </a:lnTo>
                    <a:lnTo>
                      <a:pt x="1395168" y="4939646"/>
                    </a:lnTo>
                    <a:lnTo>
                      <a:pt x="1395168" y="3930977"/>
                    </a:lnTo>
                    <a:lnTo>
                      <a:pt x="179110" y="3930977"/>
                    </a:lnTo>
                    <a:lnTo>
                      <a:pt x="0" y="3751867"/>
                    </a:lnTo>
                    <a:lnTo>
                      <a:pt x="0" y="169682"/>
                    </a:lnTo>
                    <a:lnTo>
                      <a:pt x="235671" y="0"/>
                    </a:lnTo>
                    <a:close/>
                  </a:path>
                </a:pathLst>
              </a:custGeom>
              <a:solidFill>
                <a:srgbClr val="FFFF99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3847716" y="4496990"/>
                <a:ext cx="1664462" cy="1004010"/>
              </a:xfrm>
              <a:custGeom>
                <a:avLst/>
                <a:gdLst>
                  <a:gd name="connsiteX0" fmla="*/ 0 w 1944224"/>
                  <a:gd name="connsiteY0" fmla="*/ 252033 h 1512168"/>
                  <a:gd name="connsiteX1" fmla="*/ 252033 w 1944224"/>
                  <a:gd name="connsiteY1" fmla="*/ 0 h 1512168"/>
                  <a:gd name="connsiteX2" fmla="*/ 1692191 w 1944224"/>
                  <a:gd name="connsiteY2" fmla="*/ 0 h 1512168"/>
                  <a:gd name="connsiteX3" fmla="*/ 1944224 w 1944224"/>
                  <a:gd name="connsiteY3" fmla="*/ 252033 h 1512168"/>
                  <a:gd name="connsiteX4" fmla="*/ 1944224 w 1944224"/>
                  <a:gd name="connsiteY4" fmla="*/ 1260135 h 1512168"/>
                  <a:gd name="connsiteX5" fmla="*/ 1692191 w 1944224"/>
                  <a:gd name="connsiteY5" fmla="*/ 1512168 h 1512168"/>
                  <a:gd name="connsiteX6" fmla="*/ 252033 w 1944224"/>
                  <a:gd name="connsiteY6" fmla="*/ 1512168 h 1512168"/>
                  <a:gd name="connsiteX7" fmla="*/ 0 w 1944224"/>
                  <a:gd name="connsiteY7" fmla="*/ 1260135 h 1512168"/>
                  <a:gd name="connsiteX8" fmla="*/ 0 w 1944224"/>
                  <a:gd name="connsiteY8" fmla="*/ 252033 h 15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4224" h="1512168">
                    <a:moveTo>
                      <a:pt x="0" y="252033"/>
                    </a:moveTo>
                    <a:cubicBezTo>
                      <a:pt x="0" y="112839"/>
                      <a:pt x="112839" y="0"/>
                      <a:pt x="252033" y="0"/>
                    </a:cubicBezTo>
                    <a:lnTo>
                      <a:pt x="1692191" y="0"/>
                    </a:lnTo>
                    <a:cubicBezTo>
                      <a:pt x="1831385" y="0"/>
                      <a:pt x="1944224" y="112839"/>
                      <a:pt x="1944224" y="252033"/>
                    </a:cubicBezTo>
                    <a:lnTo>
                      <a:pt x="1944224" y="1260135"/>
                    </a:lnTo>
                    <a:cubicBezTo>
                      <a:pt x="1944224" y="1399329"/>
                      <a:pt x="1831385" y="1512168"/>
                      <a:pt x="1692191" y="1512168"/>
                    </a:cubicBezTo>
                    <a:lnTo>
                      <a:pt x="252033" y="1512168"/>
                    </a:lnTo>
                    <a:cubicBezTo>
                      <a:pt x="112839" y="1512168"/>
                      <a:pt x="0" y="1399329"/>
                      <a:pt x="0" y="1260135"/>
                    </a:cubicBezTo>
                    <a:lnTo>
                      <a:pt x="0" y="252033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36000" rIns="29520" bIns="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400" b="1" dirty="0" smtClean="0">
                    <a:solidFill>
                      <a:srgbClr val="FFC000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BIM </a:t>
                </a:r>
                <a:r>
                  <a:rPr lang="ko-KR" altLang="en-US" sz="1400" b="1" dirty="0" smtClean="0">
                    <a:solidFill>
                      <a:srgbClr val="FFC000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기반 플랜트 건축 </a:t>
                </a:r>
                <a:r>
                  <a:rPr lang="en-US" altLang="ko-KR" sz="1400" b="1" dirty="0" smtClean="0">
                    <a:solidFill>
                      <a:srgbClr val="FFC000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EPC </a:t>
                </a:r>
                <a:r>
                  <a:rPr lang="ko-KR" altLang="en-US" sz="1400" b="1" dirty="0" smtClean="0">
                    <a:solidFill>
                      <a:srgbClr val="FFC000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정보 플랫폼 구축</a:t>
                </a:r>
                <a:endPara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5903975" y="3642780"/>
                <a:ext cx="1952159" cy="597284"/>
              </a:xfrm>
              <a:custGeom>
                <a:avLst/>
                <a:gdLst>
                  <a:gd name="connsiteX0" fmla="*/ 0 w 2099738"/>
                  <a:gd name="connsiteY0" fmla="*/ 168862 h 1013152"/>
                  <a:gd name="connsiteX1" fmla="*/ 168862 w 2099738"/>
                  <a:gd name="connsiteY1" fmla="*/ 0 h 1013152"/>
                  <a:gd name="connsiteX2" fmla="*/ 1930876 w 2099738"/>
                  <a:gd name="connsiteY2" fmla="*/ 0 h 1013152"/>
                  <a:gd name="connsiteX3" fmla="*/ 2099738 w 2099738"/>
                  <a:gd name="connsiteY3" fmla="*/ 168862 h 1013152"/>
                  <a:gd name="connsiteX4" fmla="*/ 2099738 w 2099738"/>
                  <a:gd name="connsiteY4" fmla="*/ 844290 h 1013152"/>
                  <a:gd name="connsiteX5" fmla="*/ 1930876 w 2099738"/>
                  <a:gd name="connsiteY5" fmla="*/ 1013152 h 1013152"/>
                  <a:gd name="connsiteX6" fmla="*/ 168862 w 2099738"/>
                  <a:gd name="connsiteY6" fmla="*/ 1013152 h 1013152"/>
                  <a:gd name="connsiteX7" fmla="*/ 0 w 2099738"/>
                  <a:gd name="connsiteY7" fmla="*/ 844290 h 1013152"/>
                  <a:gd name="connsiteX8" fmla="*/ 0 w 2099738"/>
                  <a:gd name="connsiteY8" fmla="*/ 168862 h 101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9738" h="1013152">
                    <a:moveTo>
                      <a:pt x="0" y="168862"/>
                    </a:moveTo>
                    <a:cubicBezTo>
                      <a:pt x="0" y="75602"/>
                      <a:pt x="75602" y="0"/>
                      <a:pt x="168862" y="0"/>
                    </a:cubicBezTo>
                    <a:lnTo>
                      <a:pt x="1930876" y="0"/>
                    </a:lnTo>
                    <a:cubicBezTo>
                      <a:pt x="2024136" y="0"/>
                      <a:pt x="2099738" y="75602"/>
                      <a:pt x="2099738" y="168862"/>
                    </a:cubicBezTo>
                    <a:lnTo>
                      <a:pt x="2099738" y="844290"/>
                    </a:lnTo>
                    <a:cubicBezTo>
                      <a:pt x="2099738" y="937550"/>
                      <a:pt x="2024136" y="1013152"/>
                      <a:pt x="1930876" y="1013152"/>
                    </a:cubicBezTo>
                    <a:lnTo>
                      <a:pt x="168862" y="1013152"/>
                    </a:lnTo>
                    <a:cubicBezTo>
                      <a:pt x="75602" y="1013152"/>
                      <a:pt x="0" y="937550"/>
                      <a:pt x="0" y="844290"/>
                    </a:cubicBezTo>
                    <a:lnTo>
                      <a:pt x="0" y="168862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0" rIns="29520" bIns="2952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6th                                  3D 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기반 팀간 </a:t>
                </a: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Data   </a:t>
                </a: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 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접수</a:t>
                </a: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/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제공 기준 수립</a:t>
                </a:r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1840822" y="3676546"/>
                <a:ext cx="1876826" cy="463679"/>
              </a:xfrm>
              <a:custGeom>
                <a:avLst/>
                <a:gdLst>
                  <a:gd name="connsiteX0" fmla="*/ 0 w 2699940"/>
                  <a:gd name="connsiteY0" fmla="*/ 168862 h 1013152"/>
                  <a:gd name="connsiteX1" fmla="*/ 168862 w 2699940"/>
                  <a:gd name="connsiteY1" fmla="*/ 0 h 1013152"/>
                  <a:gd name="connsiteX2" fmla="*/ 2531078 w 2699940"/>
                  <a:gd name="connsiteY2" fmla="*/ 0 h 1013152"/>
                  <a:gd name="connsiteX3" fmla="*/ 2699940 w 2699940"/>
                  <a:gd name="connsiteY3" fmla="*/ 168862 h 1013152"/>
                  <a:gd name="connsiteX4" fmla="*/ 2699940 w 2699940"/>
                  <a:gd name="connsiteY4" fmla="*/ 844290 h 1013152"/>
                  <a:gd name="connsiteX5" fmla="*/ 2531078 w 2699940"/>
                  <a:gd name="connsiteY5" fmla="*/ 1013152 h 1013152"/>
                  <a:gd name="connsiteX6" fmla="*/ 168862 w 2699940"/>
                  <a:gd name="connsiteY6" fmla="*/ 1013152 h 1013152"/>
                  <a:gd name="connsiteX7" fmla="*/ 0 w 2699940"/>
                  <a:gd name="connsiteY7" fmla="*/ 844290 h 1013152"/>
                  <a:gd name="connsiteX8" fmla="*/ 0 w 2699940"/>
                  <a:gd name="connsiteY8" fmla="*/ 168862 h 101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99940" h="1013152">
                    <a:moveTo>
                      <a:pt x="0" y="168862"/>
                    </a:moveTo>
                    <a:cubicBezTo>
                      <a:pt x="0" y="75602"/>
                      <a:pt x="75602" y="0"/>
                      <a:pt x="168862" y="0"/>
                    </a:cubicBezTo>
                    <a:lnTo>
                      <a:pt x="2531078" y="0"/>
                    </a:lnTo>
                    <a:cubicBezTo>
                      <a:pt x="2624338" y="0"/>
                      <a:pt x="2699940" y="75602"/>
                      <a:pt x="2699940" y="168862"/>
                    </a:cubicBezTo>
                    <a:lnTo>
                      <a:pt x="2699940" y="844290"/>
                    </a:lnTo>
                    <a:cubicBezTo>
                      <a:pt x="2699940" y="937550"/>
                      <a:pt x="2624338" y="1013152"/>
                      <a:pt x="2531078" y="1013152"/>
                    </a:cubicBezTo>
                    <a:lnTo>
                      <a:pt x="168862" y="1013152"/>
                    </a:lnTo>
                    <a:cubicBezTo>
                      <a:pt x="75602" y="1013152"/>
                      <a:pt x="0" y="937550"/>
                      <a:pt x="0" y="844290"/>
                    </a:cubicBezTo>
                    <a:lnTo>
                      <a:pt x="0" y="168862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0" rIns="29520" bIns="2952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4th </a:t>
                </a:r>
              </a:p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3D 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기반 </a:t>
                </a: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2D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도면 산출</a:t>
                </a:r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3986067" y="3599787"/>
                <a:ext cx="1599544" cy="487376"/>
              </a:xfrm>
              <a:custGeom>
                <a:avLst/>
                <a:gdLst>
                  <a:gd name="connsiteX0" fmla="*/ 0 w 1926681"/>
                  <a:gd name="connsiteY0" fmla="*/ 168862 h 1013152"/>
                  <a:gd name="connsiteX1" fmla="*/ 168862 w 1926681"/>
                  <a:gd name="connsiteY1" fmla="*/ 0 h 1013152"/>
                  <a:gd name="connsiteX2" fmla="*/ 1757819 w 1926681"/>
                  <a:gd name="connsiteY2" fmla="*/ 0 h 1013152"/>
                  <a:gd name="connsiteX3" fmla="*/ 1926681 w 1926681"/>
                  <a:gd name="connsiteY3" fmla="*/ 168862 h 1013152"/>
                  <a:gd name="connsiteX4" fmla="*/ 1926681 w 1926681"/>
                  <a:gd name="connsiteY4" fmla="*/ 844290 h 1013152"/>
                  <a:gd name="connsiteX5" fmla="*/ 1757819 w 1926681"/>
                  <a:gd name="connsiteY5" fmla="*/ 1013152 h 1013152"/>
                  <a:gd name="connsiteX6" fmla="*/ 168862 w 1926681"/>
                  <a:gd name="connsiteY6" fmla="*/ 1013152 h 1013152"/>
                  <a:gd name="connsiteX7" fmla="*/ 0 w 1926681"/>
                  <a:gd name="connsiteY7" fmla="*/ 844290 h 1013152"/>
                  <a:gd name="connsiteX8" fmla="*/ 0 w 1926681"/>
                  <a:gd name="connsiteY8" fmla="*/ 168862 h 101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6681" h="1013152">
                    <a:moveTo>
                      <a:pt x="0" y="168862"/>
                    </a:moveTo>
                    <a:cubicBezTo>
                      <a:pt x="0" y="75602"/>
                      <a:pt x="75602" y="0"/>
                      <a:pt x="168862" y="0"/>
                    </a:cubicBezTo>
                    <a:lnTo>
                      <a:pt x="1757819" y="0"/>
                    </a:lnTo>
                    <a:cubicBezTo>
                      <a:pt x="1851079" y="0"/>
                      <a:pt x="1926681" y="75602"/>
                      <a:pt x="1926681" y="168862"/>
                    </a:cubicBezTo>
                    <a:lnTo>
                      <a:pt x="1926681" y="844290"/>
                    </a:lnTo>
                    <a:cubicBezTo>
                      <a:pt x="1926681" y="937550"/>
                      <a:pt x="1851079" y="1013152"/>
                      <a:pt x="1757819" y="1013152"/>
                    </a:cubicBezTo>
                    <a:lnTo>
                      <a:pt x="168862" y="1013152"/>
                    </a:lnTo>
                    <a:cubicBezTo>
                      <a:pt x="75602" y="1013152"/>
                      <a:pt x="0" y="937550"/>
                      <a:pt x="0" y="844290"/>
                    </a:cubicBezTo>
                    <a:lnTo>
                      <a:pt x="0" y="168862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0" rIns="29520" bIns="2952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5th </a:t>
                </a:r>
              </a:p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3D 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기반 수량산출</a:t>
                </a:r>
              </a:p>
            </p:txBody>
          </p:sp>
          <p:sp>
            <p:nvSpPr>
              <p:cNvPr id="55" name="자유형 54"/>
              <p:cNvSpPr/>
              <p:nvPr/>
            </p:nvSpPr>
            <p:spPr>
              <a:xfrm>
                <a:off x="6083995" y="5285703"/>
                <a:ext cx="1525132" cy="522820"/>
              </a:xfrm>
              <a:custGeom>
                <a:avLst/>
                <a:gdLst>
                  <a:gd name="connsiteX0" fmla="*/ 0 w 2301051"/>
                  <a:gd name="connsiteY0" fmla="*/ 168862 h 1013152"/>
                  <a:gd name="connsiteX1" fmla="*/ 168862 w 2301051"/>
                  <a:gd name="connsiteY1" fmla="*/ 0 h 1013152"/>
                  <a:gd name="connsiteX2" fmla="*/ 2132189 w 2301051"/>
                  <a:gd name="connsiteY2" fmla="*/ 0 h 1013152"/>
                  <a:gd name="connsiteX3" fmla="*/ 2301051 w 2301051"/>
                  <a:gd name="connsiteY3" fmla="*/ 168862 h 1013152"/>
                  <a:gd name="connsiteX4" fmla="*/ 2301051 w 2301051"/>
                  <a:gd name="connsiteY4" fmla="*/ 844290 h 1013152"/>
                  <a:gd name="connsiteX5" fmla="*/ 2132189 w 2301051"/>
                  <a:gd name="connsiteY5" fmla="*/ 1013152 h 1013152"/>
                  <a:gd name="connsiteX6" fmla="*/ 168862 w 2301051"/>
                  <a:gd name="connsiteY6" fmla="*/ 1013152 h 1013152"/>
                  <a:gd name="connsiteX7" fmla="*/ 0 w 2301051"/>
                  <a:gd name="connsiteY7" fmla="*/ 844290 h 1013152"/>
                  <a:gd name="connsiteX8" fmla="*/ 0 w 2301051"/>
                  <a:gd name="connsiteY8" fmla="*/ 168862 h 101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1051" h="1013152">
                    <a:moveTo>
                      <a:pt x="0" y="168862"/>
                    </a:moveTo>
                    <a:cubicBezTo>
                      <a:pt x="0" y="75602"/>
                      <a:pt x="75602" y="0"/>
                      <a:pt x="168862" y="0"/>
                    </a:cubicBezTo>
                    <a:lnTo>
                      <a:pt x="2132189" y="0"/>
                    </a:lnTo>
                    <a:cubicBezTo>
                      <a:pt x="2225449" y="0"/>
                      <a:pt x="2301051" y="75602"/>
                      <a:pt x="2301051" y="168862"/>
                    </a:cubicBezTo>
                    <a:lnTo>
                      <a:pt x="2301051" y="844290"/>
                    </a:lnTo>
                    <a:cubicBezTo>
                      <a:pt x="2301051" y="937550"/>
                      <a:pt x="2225449" y="1013152"/>
                      <a:pt x="2132189" y="1013152"/>
                    </a:cubicBezTo>
                    <a:lnTo>
                      <a:pt x="168862" y="1013152"/>
                    </a:lnTo>
                    <a:cubicBezTo>
                      <a:pt x="75602" y="1013152"/>
                      <a:pt x="0" y="937550"/>
                      <a:pt x="0" y="844290"/>
                    </a:cubicBezTo>
                    <a:lnTo>
                      <a:pt x="0" y="168862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0" rIns="29520" bIns="2952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8th </a:t>
                </a:r>
              </a:p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4D </a:t>
                </a:r>
                <a:r>
                  <a:rPr lang="ko-KR" altLang="en-US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공정관리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4661237" y="5786903"/>
                <a:ext cx="1430933" cy="483827"/>
              </a:xfrm>
              <a:custGeom>
                <a:avLst/>
                <a:gdLst>
                  <a:gd name="connsiteX0" fmla="*/ 0 w 1892011"/>
                  <a:gd name="connsiteY0" fmla="*/ 168862 h 1013152"/>
                  <a:gd name="connsiteX1" fmla="*/ 168862 w 1892011"/>
                  <a:gd name="connsiteY1" fmla="*/ 0 h 1013152"/>
                  <a:gd name="connsiteX2" fmla="*/ 1723149 w 1892011"/>
                  <a:gd name="connsiteY2" fmla="*/ 0 h 1013152"/>
                  <a:gd name="connsiteX3" fmla="*/ 1892011 w 1892011"/>
                  <a:gd name="connsiteY3" fmla="*/ 168862 h 1013152"/>
                  <a:gd name="connsiteX4" fmla="*/ 1892011 w 1892011"/>
                  <a:gd name="connsiteY4" fmla="*/ 844290 h 1013152"/>
                  <a:gd name="connsiteX5" fmla="*/ 1723149 w 1892011"/>
                  <a:gd name="connsiteY5" fmla="*/ 1013152 h 1013152"/>
                  <a:gd name="connsiteX6" fmla="*/ 168862 w 1892011"/>
                  <a:gd name="connsiteY6" fmla="*/ 1013152 h 1013152"/>
                  <a:gd name="connsiteX7" fmla="*/ 0 w 1892011"/>
                  <a:gd name="connsiteY7" fmla="*/ 844290 h 1013152"/>
                  <a:gd name="connsiteX8" fmla="*/ 0 w 1892011"/>
                  <a:gd name="connsiteY8" fmla="*/ 168862 h 101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2011" h="1013152">
                    <a:moveTo>
                      <a:pt x="0" y="168862"/>
                    </a:moveTo>
                    <a:cubicBezTo>
                      <a:pt x="0" y="75602"/>
                      <a:pt x="75602" y="0"/>
                      <a:pt x="168862" y="0"/>
                    </a:cubicBezTo>
                    <a:lnTo>
                      <a:pt x="1723149" y="0"/>
                    </a:lnTo>
                    <a:cubicBezTo>
                      <a:pt x="1816409" y="0"/>
                      <a:pt x="1892011" y="75602"/>
                      <a:pt x="1892011" y="168862"/>
                    </a:cubicBezTo>
                    <a:lnTo>
                      <a:pt x="1892011" y="844290"/>
                    </a:lnTo>
                    <a:cubicBezTo>
                      <a:pt x="1892011" y="937550"/>
                      <a:pt x="1816409" y="1013152"/>
                      <a:pt x="1723149" y="1013152"/>
                    </a:cubicBezTo>
                    <a:lnTo>
                      <a:pt x="168862" y="1013152"/>
                    </a:lnTo>
                    <a:cubicBezTo>
                      <a:pt x="75602" y="1013152"/>
                      <a:pt x="0" y="937550"/>
                      <a:pt x="0" y="844290"/>
                    </a:cubicBezTo>
                    <a:lnTo>
                      <a:pt x="0" y="168862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0" rIns="29520" bIns="2952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9th </a:t>
                </a:r>
              </a:p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5</a:t>
                </a: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 </a:t>
                </a:r>
                <a:r>
                  <a:rPr lang="ko-KR" altLang="en-US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공사비 관리</a:t>
                </a:r>
                <a:endPara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57" name="자유형 56"/>
              <p:cNvSpPr/>
              <p:nvPr/>
            </p:nvSpPr>
            <p:spPr>
              <a:xfrm>
                <a:off x="2575948" y="5803121"/>
                <a:ext cx="1805802" cy="472114"/>
              </a:xfrm>
              <a:custGeom>
                <a:avLst/>
                <a:gdLst>
                  <a:gd name="connsiteX0" fmla="*/ 0 w 2957807"/>
                  <a:gd name="connsiteY0" fmla="*/ 100787 h 604710"/>
                  <a:gd name="connsiteX1" fmla="*/ 100787 w 2957807"/>
                  <a:gd name="connsiteY1" fmla="*/ 0 h 604710"/>
                  <a:gd name="connsiteX2" fmla="*/ 2857020 w 2957807"/>
                  <a:gd name="connsiteY2" fmla="*/ 0 h 604710"/>
                  <a:gd name="connsiteX3" fmla="*/ 2957807 w 2957807"/>
                  <a:gd name="connsiteY3" fmla="*/ 100787 h 604710"/>
                  <a:gd name="connsiteX4" fmla="*/ 2957807 w 2957807"/>
                  <a:gd name="connsiteY4" fmla="*/ 503923 h 604710"/>
                  <a:gd name="connsiteX5" fmla="*/ 2857020 w 2957807"/>
                  <a:gd name="connsiteY5" fmla="*/ 604710 h 604710"/>
                  <a:gd name="connsiteX6" fmla="*/ 100787 w 2957807"/>
                  <a:gd name="connsiteY6" fmla="*/ 604710 h 604710"/>
                  <a:gd name="connsiteX7" fmla="*/ 0 w 2957807"/>
                  <a:gd name="connsiteY7" fmla="*/ 503923 h 604710"/>
                  <a:gd name="connsiteX8" fmla="*/ 0 w 2957807"/>
                  <a:gd name="connsiteY8" fmla="*/ 100787 h 60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7807" h="604710">
                    <a:moveTo>
                      <a:pt x="0" y="100787"/>
                    </a:moveTo>
                    <a:cubicBezTo>
                      <a:pt x="0" y="45124"/>
                      <a:pt x="45124" y="0"/>
                      <a:pt x="100787" y="0"/>
                    </a:cubicBezTo>
                    <a:lnTo>
                      <a:pt x="2857020" y="0"/>
                    </a:lnTo>
                    <a:cubicBezTo>
                      <a:pt x="2912683" y="0"/>
                      <a:pt x="2957807" y="45124"/>
                      <a:pt x="2957807" y="100787"/>
                    </a:cubicBezTo>
                    <a:lnTo>
                      <a:pt x="2957807" y="503923"/>
                    </a:lnTo>
                    <a:cubicBezTo>
                      <a:pt x="2957807" y="559586"/>
                      <a:pt x="2912683" y="604710"/>
                      <a:pt x="2857020" y="604710"/>
                    </a:cubicBezTo>
                    <a:lnTo>
                      <a:pt x="100787" y="604710"/>
                    </a:lnTo>
                    <a:cubicBezTo>
                      <a:pt x="45124" y="604710"/>
                      <a:pt x="0" y="559586"/>
                      <a:pt x="0" y="503923"/>
                    </a:cubicBezTo>
                    <a:lnTo>
                      <a:pt x="0" y="100787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0" rIns="29520" bIns="2952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1st </a:t>
                </a:r>
              </a:p>
              <a:p>
                <a:pPr algn="ctr" defTabSz="800100">
                  <a:spcAft>
                    <a:spcPct val="35000"/>
                  </a:spcAft>
                </a:pP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표준 </a:t>
                </a: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Family DB 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구축</a:t>
                </a: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1507511" y="5086901"/>
                <a:ext cx="1683311" cy="464807"/>
              </a:xfrm>
              <a:custGeom>
                <a:avLst/>
                <a:gdLst>
                  <a:gd name="connsiteX0" fmla="*/ 0 w 2421556"/>
                  <a:gd name="connsiteY0" fmla="*/ 96851 h 581093"/>
                  <a:gd name="connsiteX1" fmla="*/ 96851 w 2421556"/>
                  <a:gd name="connsiteY1" fmla="*/ 0 h 581093"/>
                  <a:gd name="connsiteX2" fmla="*/ 2324705 w 2421556"/>
                  <a:gd name="connsiteY2" fmla="*/ 0 h 581093"/>
                  <a:gd name="connsiteX3" fmla="*/ 2421556 w 2421556"/>
                  <a:gd name="connsiteY3" fmla="*/ 96851 h 581093"/>
                  <a:gd name="connsiteX4" fmla="*/ 2421556 w 2421556"/>
                  <a:gd name="connsiteY4" fmla="*/ 484242 h 581093"/>
                  <a:gd name="connsiteX5" fmla="*/ 2324705 w 2421556"/>
                  <a:gd name="connsiteY5" fmla="*/ 581093 h 581093"/>
                  <a:gd name="connsiteX6" fmla="*/ 96851 w 2421556"/>
                  <a:gd name="connsiteY6" fmla="*/ 581093 h 581093"/>
                  <a:gd name="connsiteX7" fmla="*/ 0 w 2421556"/>
                  <a:gd name="connsiteY7" fmla="*/ 484242 h 581093"/>
                  <a:gd name="connsiteX8" fmla="*/ 0 w 2421556"/>
                  <a:gd name="connsiteY8" fmla="*/ 96851 h 581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21556" h="581093">
                    <a:moveTo>
                      <a:pt x="0" y="96851"/>
                    </a:moveTo>
                    <a:cubicBezTo>
                      <a:pt x="0" y="43362"/>
                      <a:pt x="43362" y="0"/>
                      <a:pt x="96851" y="0"/>
                    </a:cubicBezTo>
                    <a:lnTo>
                      <a:pt x="2324705" y="0"/>
                    </a:lnTo>
                    <a:cubicBezTo>
                      <a:pt x="2378194" y="0"/>
                      <a:pt x="2421556" y="43362"/>
                      <a:pt x="2421556" y="96851"/>
                    </a:cubicBezTo>
                    <a:lnTo>
                      <a:pt x="2421556" y="484242"/>
                    </a:lnTo>
                    <a:cubicBezTo>
                      <a:pt x="2421556" y="537731"/>
                      <a:pt x="2378194" y="581093"/>
                      <a:pt x="2324705" y="581093"/>
                    </a:cubicBezTo>
                    <a:lnTo>
                      <a:pt x="96851" y="581093"/>
                    </a:lnTo>
                    <a:cubicBezTo>
                      <a:pt x="43362" y="581093"/>
                      <a:pt x="0" y="537731"/>
                      <a:pt x="0" y="484242"/>
                    </a:cubicBezTo>
                    <a:lnTo>
                      <a:pt x="0" y="96851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0" rIns="29520" bIns="2952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2nd </a:t>
                </a:r>
              </a:p>
              <a:p>
                <a:pPr algn="ctr" defTabSz="800100">
                  <a:spcAft>
                    <a:spcPct val="35000"/>
                  </a:spcAft>
                </a:pP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표준 </a:t>
                </a: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Template 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구축</a:t>
                </a:r>
              </a:p>
            </p:txBody>
          </p:sp>
          <p:cxnSp>
            <p:nvCxnSpPr>
              <p:cNvPr id="59" name="직선 연결선 58"/>
              <p:cNvCxnSpPr>
                <a:stCxn id="51" idx="2"/>
                <a:endCxn id="52" idx="7"/>
              </p:cNvCxnSpPr>
              <p:nvPr/>
            </p:nvCxnSpPr>
            <p:spPr>
              <a:xfrm flipV="1">
                <a:off x="5296412" y="4140515"/>
                <a:ext cx="607563" cy="3564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1" idx="7"/>
                <a:endCxn id="58" idx="3"/>
              </p:cNvCxnSpPr>
              <p:nvPr/>
            </p:nvCxnSpPr>
            <p:spPr>
              <a:xfrm flipH="1" flipV="1">
                <a:off x="3190822" y="5164370"/>
                <a:ext cx="656894" cy="169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>
                <a:stCxn id="51" idx="6"/>
                <a:endCxn id="57" idx="2"/>
              </p:cNvCxnSpPr>
              <p:nvPr/>
            </p:nvCxnSpPr>
            <p:spPr>
              <a:xfrm>
                <a:off x="4063483" y="5501000"/>
                <a:ext cx="256734" cy="3021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>
                <a:stCxn id="51" idx="5"/>
                <a:endCxn id="56" idx="1"/>
              </p:cNvCxnSpPr>
              <p:nvPr/>
            </p:nvCxnSpPr>
            <p:spPr>
              <a:xfrm flipH="1">
                <a:off x="4788947" y="5501000"/>
                <a:ext cx="507465" cy="2859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>
                <a:stCxn id="51" idx="4"/>
                <a:endCxn id="55" idx="0"/>
              </p:cNvCxnSpPr>
              <p:nvPr/>
            </p:nvCxnSpPr>
            <p:spPr>
              <a:xfrm>
                <a:off x="5512179" y="5333662"/>
                <a:ext cx="571816" cy="391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flipV="1">
                <a:off x="4661237" y="3829368"/>
                <a:ext cx="67886" cy="7223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>
                <a:stCxn id="51" idx="1"/>
                <a:endCxn id="53" idx="5"/>
              </p:cNvCxnSpPr>
              <p:nvPr/>
            </p:nvCxnSpPr>
            <p:spPr>
              <a:xfrm flipH="1" flipV="1">
                <a:off x="3600266" y="4140225"/>
                <a:ext cx="463218" cy="3567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 65"/>
              <p:cNvSpPr/>
              <p:nvPr/>
            </p:nvSpPr>
            <p:spPr>
              <a:xfrm>
                <a:off x="1504783" y="4315763"/>
                <a:ext cx="1919842" cy="489269"/>
              </a:xfrm>
              <a:custGeom>
                <a:avLst/>
                <a:gdLst>
                  <a:gd name="connsiteX0" fmla="*/ 0 w 2099738"/>
                  <a:gd name="connsiteY0" fmla="*/ 168862 h 1013152"/>
                  <a:gd name="connsiteX1" fmla="*/ 168862 w 2099738"/>
                  <a:gd name="connsiteY1" fmla="*/ 0 h 1013152"/>
                  <a:gd name="connsiteX2" fmla="*/ 1930876 w 2099738"/>
                  <a:gd name="connsiteY2" fmla="*/ 0 h 1013152"/>
                  <a:gd name="connsiteX3" fmla="*/ 2099738 w 2099738"/>
                  <a:gd name="connsiteY3" fmla="*/ 168862 h 1013152"/>
                  <a:gd name="connsiteX4" fmla="*/ 2099738 w 2099738"/>
                  <a:gd name="connsiteY4" fmla="*/ 844290 h 1013152"/>
                  <a:gd name="connsiteX5" fmla="*/ 1930876 w 2099738"/>
                  <a:gd name="connsiteY5" fmla="*/ 1013152 h 1013152"/>
                  <a:gd name="connsiteX6" fmla="*/ 168862 w 2099738"/>
                  <a:gd name="connsiteY6" fmla="*/ 1013152 h 1013152"/>
                  <a:gd name="connsiteX7" fmla="*/ 0 w 2099738"/>
                  <a:gd name="connsiteY7" fmla="*/ 844290 h 1013152"/>
                  <a:gd name="connsiteX8" fmla="*/ 0 w 2099738"/>
                  <a:gd name="connsiteY8" fmla="*/ 168862 h 101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9738" h="1013152">
                    <a:moveTo>
                      <a:pt x="0" y="168862"/>
                    </a:moveTo>
                    <a:cubicBezTo>
                      <a:pt x="0" y="75602"/>
                      <a:pt x="75602" y="0"/>
                      <a:pt x="168862" y="0"/>
                    </a:cubicBezTo>
                    <a:lnTo>
                      <a:pt x="1930876" y="0"/>
                    </a:lnTo>
                    <a:cubicBezTo>
                      <a:pt x="2024136" y="0"/>
                      <a:pt x="2099738" y="75602"/>
                      <a:pt x="2099738" y="168862"/>
                    </a:cubicBezTo>
                    <a:lnTo>
                      <a:pt x="2099738" y="844290"/>
                    </a:lnTo>
                    <a:cubicBezTo>
                      <a:pt x="2099738" y="937550"/>
                      <a:pt x="2024136" y="1013152"/>
                      <a:pt x="1930876" y="1013152"/>
                    </a:cubicBezTo>
                    <a:lnTo>
                      <a:pt x="168862" y="1013152"/>
                    </a:lnTo>
                    <a:cubicBezTo>
                      <a:pt x="75602" y="1013152"/>
                      <a:pt x="0" y="937550"/>
                      <a:pt x="0" y="844290"/>
                    </a:cubicBezTo>
                    <a:lnTo>
                      <a:pt x="0" y="168862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0" rIns="29520" bIns="2952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3rd </a:t>
                </a:r>
              </a:p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3D Modeling 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기준 확립</a:t>
                </a:r>
              </a:p>
            </p:txBody>
          </p:sp>
          <p:cxnSp>
            <p:nvCxnSpPr>
              <p:cNvPr id="67" name="직선 연결선 66"/>
              <p:cNvCxnSpPr>
                <a:stCxn id="51" idx="0"/>
                <a:endCxn id="66" idx="3"/>
              </p:cNvCxnSpPr>
              <p:nvPr/>
            </p:nvCxnSpPr>
            <p:spPr>
              <a:xfrm flipH="1" flipV="1">
                <a:off x="3424626" y="4397309"/>
                <a:ext cx="423091" cy="267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자유형 67"/>
              <p:cNvSpPr/>
              <p:nvPr/>
            </p:nvSpPr>
            <p:spPr>
              <a:xfrm>
                <a:off x="6169073" y="4567022"/>
                <a:ext cx="1704391" cy="636733"/>
              </a:xfrm>
              <a:custGeom>
                <a:avLst/>
                <a:gdLst>
                  <a:gd name="connsiteX0" fmla="*/ 0 w 2301051"/>
                  <a:gd name="connsiteY0" fmla="*/ 168862 h 1013152"/>
                  <a:gd name="connsiteX1" fmla="*/ 168862 w 2301051"/>
                  <a:gd name="connsiteY1" fmla="*/ 0 h 1013152"/>
                  <a:gd name="connsiteX2" fmla="*/ 2132189 w 2301051"/>
                  <a:gd name="connsiteY2" fmla="*/ 0 h 1013152"/>
                  <a:gd name="connsiteX3" fmla="*/ 2301051 w 2301051"/>
                  <a:gd name="connsiteY3" fmla="*/ 168862 h 1013152"/>
                  <a:gd name="connsiteX4" fmla="*/ 2301051 w 2301051"/>
                  <a:gd name="connsiteY4" fmla="*/ 844290 h 1013152"/>
                  <a:gd name="connsiteX5" fmla="*/ 2132189 w 2301051"/>
                  <a:gd name="connsiteY5" fmla="*/ 1013152 h 1013152"/>
                  <a:gd name="connsiteX6" fmla="*/ 168862 w 2301051"/>
                  <a:gd name="connsiteY6" fmla="*/ 1013152 h 1013152"/>
                  <a:gd name="connsiteX7" fmla="*/ 0 w 2301051"/>
                  <a:gd name="connsiteY7" fmla="*/ 844290 h 1013152"/>
                  <a:gd name="connsiteX8" fmla="*/ 0 w 2301051"/>
                  <a:gd name="connsiteY8" fmla="*/ 168862 h 101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1051" h="1013152">
                    <a:moveTo>
                      <a:pt x="0" y="168862"/>
                    </a:moveTo>
                    <a:cubicBezTo>
                      <a:pt x="0" y="75602"/>
                      <a:pt x="75602" y="0"/>
                      <a:pt x="168862" y="0"/>
                    </a:cubicBezTo>
                    <a:lnTo>
                      <a:pt x="2132189" y="0"/>
                    </a:lnTo>
                    <a:cubicBezTo>
                      <a:pt x="2225449" y="0"/>
                      <a:pt x="2301051" y="75602"/>
                      <a:pt x="2301051" y="168862"/>
                    </a:cubicBezTo>
                    <a:lnTo>
                      <a:pt x="2301051" y="844290"/>
                    </a:lnTo>
                    <a:cubicBezTo>
                      <a:pt x="2301051" y="937550"/>
                      <a:pt x="2225449" y="1013152"/>
                      <a:pt x="2132189" y="1013152"/>
                    </a:cubicBezTo>
                    <a:lnTo>
                      <a:pt x="168862" y="1013152"/>
                    </a:lnTo>
                    <a:cubicBezTo>
                      <a:pt x="75602" y="1013152"/>
                      <a:pt x="0" y="937550"/>
                      <a:pt x="0" y="844290"/>
                    </a:cubicBezTo>
                    <a:lnTo>
                      <a:pt x="0" y="168862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520" tIns="0" rIns="29520" bIns="29520" numCol="1" spcCol="1270" anchor="ctr" anchorCtr="0">
                <a:noAutofit/>
              </a:bodyPr>
              <a:lstStyle/>
              <a:p>
                <a:pPr algn="ctr" defTabSz="800100">
                  <a:spcAft>
                    <a:spcPct val="35000"/>
                  </a:spcAft>
                </a:pP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7th                             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기본설계</a:t>
                </a: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, </a:t>
                </a:r>
                <a:r>
                  <a:rPr lang="ko-KR" altLang="en-US" sz="1200" b="1" dirty="0" err="1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입찰설계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</a:t>
                </a:r>
                <a:r>
                  <a:rPr lang="ko-KR" altLang="en-US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</a:t>
                </a:r>
                <a:r>
                  <a:rPr lang="en-US" altLang="ko-KR" sz="12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3D </a:t>
                </a:r>
                <a:r>
                  <a:rPr lang="en-US" altLang="ko-KR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Template </a:t>
                </a:r>
                <a:r>
                  <a:rPr lang="ko-KR" altLang="en-US" sz="12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개발</a:t>
                </a:r>
              </a:p>
            </p:txBody>
          </p:sp>
          <p:cxnSp>
            <p:nvCxnSpPr>
              <p:cNvPr id="69" name="직선 연결선 68"/>
              <p:cNvCxnSpPr>
                <a:stCxn id="51" idx="3"/>
                <a:endCxn id="68" idx="0"/>
              </p:cNvCxnSpPr>
              <p:nvPr/>
            </p:nvCxnSpPr>
            <p:spPr>
              <a:xfrm>
                <a:off x="5512179" y="4664328"/>
                <a:ext cx="656894" cy="88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2245785" y="3349716"/>
                <a:ext cx="906823" cy="31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2020</a:t>
                </a:r>
                <a:r>
                  <a:rPr lang="ko-KR" altLang="en-US" sz="14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년</a:t>
                </a:r>
                <a:endPara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764951" y="4064327"/>
                <a:ext cx="963384" cy="31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2021</a:t>
                </a:r>
                <a:r>
                  <a:rPr lang="ko-KR" altLang="en-US" sz="14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년</a:t>
                </a:r>
                <a:endPara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160103" y="5883512"/>
                <a:ext cx="1551417" cy="31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2021~2022</a:t>
                </a:r>
                <a:r>
                  <a:rPr lang="ko-KR" altLang="en-US" sz="1400" b="1" dirty="0" smtClean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년</a:t>
                </a:r>
                <a:endPara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sp>
          <p:nvSpPr>
            <p:cNvPr id="73" name="아래로 구부러진 화살표 72"/>
            <p:cNvSpPr/>
            <p:nvPr/>
          </p:nvSpPr>
          <p:spPr>
            <a:xfrm rot="7311712">
              <a:off x="4652026" y="4059670"/>
              <a:ext cx="4043758" cy="2368912"/>
            </a:xfrm>
            <a:prstGeom prst="curvedDownArrow">
              <a:avLst>
                <a:gd name="adj1" fmla="val 3011"/>
                <a:gd name="adj2" fmla="val 9133"/>
                <a:gd name="adj3" fmla="val 10119"/>
              </a:avLst>
            </a:prstGeom>
            <a:solidFill>
              <a:srgbClr val="FFC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플랜트건축설계팀 개발 계획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2"/>
            </a:pPr>
            <a:r>
              <a:rPr lang="ko-KR" altLang="en-US" dirty="0" smtClean="0"/>
              <a:t> 과제</a:t>
            </a:r>
            <a:r>
              <a:rPr lang="en-US" dirty="0" smtClean="0"/>
              <a:t>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/>
          <a:srcRect l="1172" t="14721" r="4540" b="7790"/>
          <a:stretch/>
        </p:blipFill>
        <p:spPr>
          <a:xfrm>
            <a:off x="200472" y="4906943"/>
            <a:ext cx="3127312" cy="17172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5" name="그림 74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4888379"/>
            <a:ext cx="1366827" cy="3310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5621389"/>
            <a:ext cx="1028401" cy="323139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6" y="4891024"/>
            <a:ext cx="1447800" cy="533400"/>
          </a:xfrm>
          <a:prstGeom prst="rect">
            <a:avLst/>
          </a:prstGeom>
        </p:spPr>
      </p:pic>
      <p:pic>
        <p:nvPicPr>
          <p:cNvPr id="79" name="그림 78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72" y="4929997"/>
            <a:ext cx="1370658" cy="424623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7045805" y="5339707"/>
            <a:ext cx="901929" cy="36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Smart</a:t>
            </a:r>
            <a:r>
              <a:rPr kumimoji="0"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® 3D</a:t>
            </a:r>
            <a:endParaRPr kumimoji="0"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387486" y="4920618"/>
            <a:ext cx="3127312" cy="1702162"/>
          </a:xfrm>
          <a:prstGeom prst="roundRect">
            <a:avLst/>
          </a:prstGeom>
          <a:noFill/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625019" y="5656192"/>
            <a:ext cx="992045" cy="335011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CIVIL 3D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5312682" y="6010141"/>
            <a:ext cx="992045" cy="335011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BIM360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500845" y="6030652"/>
            <a:ext cx="992045" cy="335011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ROBOT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4455119" y="6104193"/>
            <a:ext cx="992045" cy="335011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ASSEMBLE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59" b="28326"/>
          <a:stretch/>
        </p:blipFill>
        <p:spPr>
          <a:xfrm>
            <a:off x="4868219" y="5262964"/>
            <a:ext cx="1624265" cy="508735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8461999" y="5997647"/>
            <a:ext cx="843947" cy="360000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Smart®P&amp;ID</a:t>
            </a:r>
            <a:endParaRPr kumimoji="0" lang="ko-KR" altLang="en-US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752957" y="5939437"/>
            <a:ext cx="1217745" cy="360000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BricsCAD®BIM</a:t>
            </a:r>
            <a:endParaRPr kumimoji="0" lang="ko-KR" altLang="en-US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157500" y="5399385"/>
            <a:ext cx="1115318" cy="360000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Smart®Electrical</a:t>
            </a:r>
            <a:endParaRPr kumimoji="0" lang="ko-KR" altLang="en-US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437898" y="5723413"/>
            <a:ext cx="2033350" cy="360000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Intergraph </a:t>
            </a:r>
            <a:r>
              <a:rPr kumimoji="0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Smart®Construction</a:t>
            </a:r>
            <a:endParaRPr kumimoji="0" lang="ko-KR" altLang="en-US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6578216" y="4913625"/>
            <a:ext cx="3127312" cy="1702162"/>
          </a:xfrm>
          <a:prstGeom prst="roundRect">
            <a:avLst/>
          </a:prstGeom>
          <a:noFill/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839015" y="6240021"/>
            <a:ext cx="2033350" cy="360000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Intergraph </a:t>
            </a:r>
            <a:r>
              <a:rPr kumimoji="0" lang="en-US" altLang="ko-KR" sz="10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Smart®Cloud</a:t>
            </a:r>
            <a:endParaRPr kumimoji="0" lang="ko-KR" altLang="en-US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83473" y="4854128"/>
            <a:ext cx="3127312" cy="1768651"/>
          </a:xfrm>
          <a:prstGeom prst="roundRect">
            <a:avLst/>
          </a:prstGeom>
          <a:noFill/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934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/>
          <a:stretch/>
        </p:blipFill>
        <p:spPr>
          <a:xfrm>
            <a:off x="1039489" y="1336218"/>
            <a:ext cx="6840759" cy="4829086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38" name="오른쪽으로 구부러진 화살표 37"/>
          <p:cNvSpPr/>
          <p:nvPr/>
        </p:nvSpPr>
        <p:spPr>
          <a:xfrm rot="15263343">
            <a:off x="3192071" y="3548773"/>
            <a:ext cx="533692" cy="1892430"/>
          </a:xfrm>
          <a:prstGeom prst="curvedRightArrow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37350" y="3623692"/>
            <a:ext cx="1155409" cy="53505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Name1 _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우즈벡 </a:t>
            </a: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Block Wall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오른쪽으로 구부러진 화살표 45"/>
          <p:cNvSpPr/>
          <p:nvPr/>
        </p:nvSpPr>
        <p:spPr>
          <a:xfrm rot="16915978" flipH="1">
            <a:off x="7457180" y="3214393"/>
            <a:ext cx="220277" cy="171474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오른쪽으로 구부러진 화살표 46"/>
          <p:cNvSpPr/>
          <p:nvPr/>
        </p:nvSpPr>
        <p:spPr>
          <a:xfrm rot="17827047" flipH="1">
            <a:off x="7210358" y="3454471"/>
            <a:ext cx="236557" cy="200151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오른쪽으로 구부러진 화살표 47"/>
          <p:cNvSpPr/>
          <p:nvPr/>
        </p:nvSpPr>
        <p:spPr>
          <a:xfrm rot="17827047" flipH="1">
            <a:off x="6416515" y="3596240"/>
            <a:ext cx="248016" cy="1799750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른쪽으로 구부러진 화살표 48"/>
          <p:cNvSpPr/>
          <p:nvPr/>
        </p:nvSpPr>
        <p:spPr>
          <a:xfrm rot="18008105" flipH="1">
            <a:off x="5716941" y="3845897"/>
            <a:ext cx="218603" cy="153926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365665" y="4402414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Quantity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24920" y="5002584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Drawings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41530" y="5021026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 Schedule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918402" y="5121838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 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Cost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894147" y="5533811"/>
            <a:ext cx="1307325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Pre-Construction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오른쪽으로 구부러진 화살표 20"/>
          <p:cNvSpPr/>
          <p:nvPr/>
        </p:nvSpPr>
        <p:spPr>
          <a:xfrm rot="15439772" flipH="1">
            <a:off x="3192820" y="588655"/>
            <a:ext cx="411363" cy="2763569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오른쪽으로 구부러진 화살표 21"/>
          <p:cNvSpPr/>
          <p:nvPr/>
        </p:nvSpPr>
        <p:spPr>
          <a:xfrm rot="18400528" flipH="1">
            <a:off x="6599853" y="1079084"/>
            <a:ext cx="722470" cy="3171544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700696" y="1618966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</a:t>
            </a:r>
            <a:r>
              <a:rPr kumimoji="0"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endParaRPr kumimoji="0"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오른쪽으로 구부러진 화살표 22"/>
          <p:cNvSpPr/>
          <p:nvPr/>
        </p:nvSpPr>
        <p:spPr>
          <a:xfrm rot="6443839" flipH="1">
            <a:off x="4020599" y="998706"/>
            <a:ext cx="600169" cy="5568872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10643" y="3822248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활용</a:t>
            </a:r>
            <a:r>
              <a:rPr kumimoji="0"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kumimoji="0"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1621427" y="4886961"/>
            <a:ext cx="1099326" cy="193690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214249" y="3216172"/>
            <a:ext cx="1081595" cy="1905666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994165" y="2111867"/>
            <a:ext cx="1152128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kumimoji="0"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생성</a:t>
            </a:r>
            <a:endParaRPr kumimoji="0"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13909" y="4332332"/>
            <a:ext cx="1188325" cy="5663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Name2_ 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카타르 </a:t>
            </a: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Block Wall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906817" y="5082236"/>
            <a:ext cx="1201470" cy="49542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Name3_ 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필리핀 </a:t>
            </a: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Block Wall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222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813981" y="1470054"/>
            <a:ext cx="1440160" cy="253742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2963" y="1636343"/>
            <a:ext cx="2323672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[3D Object Family Name, Type]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100-50-190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760" y="620688"/>
            <a:ext cx="6869363" cy="29366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6"/>
            <a:ext cx="4103886" cy="704878"/>
          </a:xfrm>
          <a:solidFill>
            <a:schemeClr val="bg1"/>
          </a:solidFill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3D</a:t>
            </a:r>
            <a:r>
              <a:rPr lang="ko-KR" altLang="en-US" dirty="0"/>
              <a:t> </a:t>
            </a:r>
            <a:r>
              <a:rPr lang="en-US" altLang="ko-KR" dirty="0" smtClean="0"/>
              <a:t>Object Library - Work </a:t>
            </a:r>
            <a:r>
              <a:rPr lang="en-US" altLang="ko-KR" dirty="0"/>
              <a:t>Master </a:t>
            </a:r>
            <a:r>
              <a:rPr lang="ko-KR" altLang="en-US" dirty="0"/>
              <a:t>정보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b="22264"/>
          <a:stretch/>
        </p:blipFill>
        <p:spPr>
          <a:xfrm>
            <a:off x="65050" y="3975679"/>
            <a:ext cx="7065969" cy="27656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532" y="3773739"/>
            <a:ext cx="4900321" cy="30116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4518532" y="3506843"/>
            <a:ext cx="1800200" cy="279298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Specification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48744" y="3975679"/>
            <a:ext cx="1233410" cy="327106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List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오른쪽으로 구부러진 화살표 15"/>
          <p:cNvSpPr/>
          <p:nvPr/>
        </p:nvSpPr>
        <p:spPr>
          <a:xfrm rot="10635175">
            <a:off x="9170648" y="3274807"/>
            <a:ext cx="219522" cy="1202187"/>
          </a:xfrm>
          <a:prstGeom prst="curvedRightArrow">
            <a:avLst>
              <a:gd name="adj1" fmla="val 0"/>
              <a:gd name="adj2" fmla="val 149485"/>
              <a:gd name="adj3" fmla="val 6934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71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5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Template</a:t>
            </a:r>
            <a:r>
              <a:rPr lang="ko-KR" altLang="en-US" dirty="0"/>
              <a:t>의 매개변수를 이용한 정보 </a:t>
            </a:r>
            <a:r>
              <a:rPr lang="ko-KR" altLang="en-US" dirty="0" smtClean="0"/>
              <a:t>입력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217292" y="2009961"/>
            <a:ext cx="2359444" cy="41571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11564" y="3368389"/>
            <a:ext cx="1597120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</a:t>
            </a: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NAME :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100-50-200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폭발 1 17"/>
          <p:cNvSpPr/>
          <p:nvPr/>
        </p:nvSpPr>
        <p:spPr>
          <a:xfrm>
            <a:off x="5457056" y="3328521"/>
            <a:ext cx="288032" cy="344973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64" y="674357"/>
            <a:ext cx="3312368" cy="885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11881"/>
          <a:stretch/>
        </p:blipFill>
        <p:spPr>
          <a:xfrm>
            <a:off x="2792760" y="1577450"/>
            <a:ext cx="3888432" cy="514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t="12676"/>
          <a:stretch/>
        </p:blipFill>
        <p:spPr>
          <a:xfrm>
            <a:off x="5532764" y="1577450"/>
            <a:ext cx="3949711" cy="5180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오른쪽으로 구부러진 화살표 16"/>
          <p:cNvSpPr/>
          <p:nvPr/>
        </p:nvSpPr>
        <p:spPr>
          <a:xfrm rot="4056943">
            <a:off x="2577938" y="937446"/>
            <a:ext cx="782063" cy="3034814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20953" y="5098836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Facility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05540" y="2189372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Project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4426" y="3947686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Space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05328" y="5881865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Activity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235822" y="3312787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Price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56966" y="4958803"/>
            <a:ext cx="1031852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Work Master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3" name="십자형 2"/>
          <p:cNvSpPr/>
          <p:nvPr/>
        </p:nvSpPr>
        <p:spPr>
          <a:xfrm rot="2851956">
            <a:off x="1256952" y="60251"/>
            <a:ext cx="7183980" cy="7226487"/>
          </a:xfrm>
          <a:prstGeom prst="plus">
            <a:avLst>
              <a:gd name="adj" fmla="val 419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29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273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정보 </a:t>
            </a:r>
            <a:r>
              <a:rPr lang="en-US" altLang="ko-KR" dirty="0" smtClean="0"/>
              <a:t>Input / Output </a:t>
            </a:r>
            <a:r>
              <a:rPr lang="ko-KR" altLang="en-US" dirty="0" smtClean="0"/>
              <a:t>도구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Dynamo (Visual Programming Tool)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25678"/>
          <a:stretch/>
        </p:blipFill>
        <p:spPr>
          <a:xfrm>
            <a:off x="416496" y="1912499"/>
            <a:ext cx="3941209" cy="29293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004" y="4323169"/>
            <a:ext cx="4836873" cy="23461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848544" y="1556612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A.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Digital Data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44" y="1079023"/>
            <a:ext cx="5334041" cy="2727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포인트가 10개인 별 26"/>
          <p:cNvSpPr/>
          <p:nvPr/>
        </p:nvSpPr>
        <p:spPr>
          <a:xfrm>
            <a:off x="1712640" y="3789040"/>
            <a:ext cx="1240296" cy="835418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Model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오른쪽으로 구부러진 화살표 27"/>
          <p:cNvSpPr/>
          <p:nvPr/>
        </p:nvSpPr>
        <p:spPr>
          <a:xfrm rot="15076796" flipH="1">
            <a:off x="3871845" y="769562"/>
            <a:ext cx="370031" cy="2351478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오른쪽으로 구부러진 화살표 28"/>
          <p:cNvSpPr/>
          <p:nvPr/>
        </p:nvSpPr>
        <p:spPr>
          <a:xfrm rot="20527928" flipH="1">
            <a:off x="9240171" y="3324144"/>
            <a:ext cx="456389" cy="1765209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포인트가 10개인 별 29"/>
          <p:cNvSpPr/>
          <p:nvPr/>
        </p:nvSpPr>
        <p:spPr>
          <a:xfrm>
            <a:off x="7884893" y="2767421"/>
            <a:ext cx="1240296" cy="835418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포인트가 10개인 별 22"/>
          <p:cNvSpPr/>
          <p:nvPr/>
        </p:nvSpPr>
        <p:spPr>
          <a:xfrm>
            <a:off x="8505041" y="4822300"/>
            <a:ext cx="963324" cy="748504"/>
          </a:xfrm>
          <a:prstGeom prst="star10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C8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(Excel)</a:t>
            </a:r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C8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783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9569</TotalTime>
  <Words>1731</Words>
  <Application>Microsoft Office PowerPoint</Application>
  <PresentationFormat>A4 용지(210x297mm)</PresentationFormat>
  <Paragraphs>311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굴림</vt:lpstr>
      <vt:lpstr>맑은 고딕</vt:lpstr>
      <vt:lpstr>현대하모니 L</vt:lpstr>
      <vt:lpstr>현대하모니 M</vt:lpstr>
      <vt:lpstr>Arial</vt:lpstr>
      <vt:lpstr>helvetica</vt:lpstr>
      <vt:lpstr>디자인 사용자 지정</vt:lpstr>
      <vt:lpstr>PowerPoint 프레젠테이션</vt:lpstr>
      <vt:lpstr>목차 </vt:lpstr>
      <vt:lpstr>BIM 개요</vt:lpstr>
      <vt:lpstr>BIM 개요</vt:lpstr>
      <vt:lpstr> 과제 개요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Modeling 되지 않는 Item의 물량 산출</vt:lpstr>
      <vt:lpstr> Modeling 되지 않는 Item의 물량 산출</vt:lpstr>
      <vt:lpstr> Modeling 되지 않는 Item의 물량 산출</vt:lpstr>
      <vt:lpstr> Generative Design</vt:lpstr>
      <vt:lpstr> Generative Design</vt:lpstr>
      <vt:lpstr> Generative Design</vt:lpstr>
      <vt:lpstr> Generative Design</vt:lpstr>
      <vt:lpstr> Generative Design</vt:lpstr>
      <vt:lpstr>PowerPoint 프레젠테이션</vt:lpstr>
    </vt:vector>
  </TitlesOfParts>
  <Company>HDEC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김혜윤(KIM HAE YUN)</dc:creator>
  <cp:lastModifiedBy>HEC</cp:lastModifiedBy>
  <cp:revision>691</cp:revision>
  <cp:lastPrinted>2015-06-05T02:27:55Z</cp:lastPrinted>
  <dcterms:created xsi:type="dcterms:W3CDTF">2011-02-08T05:54:54Z</dcterms:created>
  <dcterms:modified xsi:type="dcterms:W3CDTF">2021-10-13T04:13:02Z</dcterms:modified>
</cp:coreProperties>
</file>